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</p:sldMasterIdLst>
  <p:notesMasterIdLst>
    <p:notesMasterId r:id="rId43"/>
  </p:notesMasterIdLst>
  <p:handoutMasterIdLst>
    <p:handoutMasterId r:id="rId44"/>
  </p:handoutMasterIdLst>
  <p:sldIdLst>
    <p:sldId id="257" r:id="rId5"/>
    <p:sldId id="258" r:id="rId6"/>
    <p:sldId id="259" r:id="rId7"/>
    <p:sldId id="269" r:id="rId8"/>
    <p:sldId id="281" r:id="rId9"/>
    <p:sldId id="265" r:id="rId10"/>
    <p:sldId id="266" r:id="rId11"/>
    <p:sldId id="267" r:id="rId12"/>
    <p:sldId id="264" r:id="rId13"/>
    <p:sldId id="282" r:id="rId14"/>
    <p:sldId id="334" r:id="rId15"/>
    <p:sldId id="359" r:id="rId16"/>
    <p:sldId id="360" r:id="rId17"/>
    <p:sldId id="362" r:id="rId18"/>
    <p:sldId id="365" r:id="rId19"/>
    <p:sldId id="367" r:id="rId20"/>
    <p:sldId id="368" r:id="rId21"/>
    <p:sldId id="346" r:id="rId22"/>
    <p:sldId id="369" r:id="rId23"/>
    <p:sldId id="283" r:id="rId24"/>
    <p:sldId id="370" r:id="rId25"/>
    <p:sldId id="343" r:id="rId26"/>
    <p:sldId id="344" r:id="rId27"/>
    <p:sldId id="350" r:id="rId28"/>
    <p:sldId id="351" r:id="rId29"/>
    <p:sldId id="352" r:id="rId30"/>
    <p:sldId id="354" r:id="rId31"/>
    <p:sldId id="356" r:id="rId32"/>
    <p:sldId id="353" r:id="rId33"/>
    <p:sldId id="371" r:id="rId34"/>
    <p:sldId id="372" r:id="rId35"/>
    <p:sldId id="373" r:id="rId36"/>
    <p:sldId id="363" r:id="rId37"/>
    <p:sldId id="263" r:id="rId38"/>
    <p:sldId id="322" r:id="rId39"/>
    <p:sldId id="330" r:id="rId40"/>
    <p:sldId id="341" r:id="rId41"/>
    <p:sldId id="26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CA2"/>
    <a:srgbClr val="458DCF"/>
    <a:srgbClr val="0050B9"/>
    <a:srgbClr val="003CC0"/>
    <a:srgbClr val="6874A4"/>
    <a:srgbClr val="B97A5E"/>
    <a:srgbClr val="010F58"/>
    <a:srgbClr val="0039BC"/>
    <a:srgbClr val="6074AC"/>
    <a:srgbClr val="477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9" autoAdjust="0"/>
    <p:restoredTop sz="83419" autoAdjust="0"/>
  </p:normalViewPr>
  <p:slideViewPr>
    <p:cSldViewPr snapToGrid="0" showGuides="1">
      <p:cViewPr varScale="1">
        <p:scale>
          <a:sx n="62" d="100"/>
          <a:sy n="62" d="100"/>
        </p:scale>
        <p:origin x="372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3C3D0-B1F7-46CC-BCF9-ED7D98313126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5B58-C7C9-47C2-92FD-9602FB51B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9C40-E445-4EA1-B188-884811CE4F2E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C533-ADB0-4433-9CFB-AE24D591F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8AE1-F868-665E-EF8B-F56580AD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AF3D4C-9C14-CF20-5AEB-4677228E8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2FB322-634B-7C5B-B68C-05653238D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B6D1AC-F7C1-780D-2815-BFE4ADF7A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36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01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97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12240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104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24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652818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7314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9981810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52818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317314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981810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95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43229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Users/francesliu/Desktop/工作文件/教培/开源大赛/第三届大赛/底图.jpg底图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-762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Users/francesliu/Desktop/工作文件/教培/开源大赛/第三届大赛/底图2.jpg底图2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7"/>
          <a:srcRect t="21" b="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795" y="972820"/>
            <a:ext cx="12202160" cy="612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331025" y="4721660"/>
            <a:ext cx="63081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演讲人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: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詹江叶煜    时间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spc="-2539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Arial" panose="020B0604020202090204"/>
                <a:rtl val="0"/>
              </a:rPr>
              <a:t>2026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年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Arial" panose="020B0604020202090204"/>
                <a:rtl val="0"/>
              </a:rPr>
              <a:t>1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月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Arial" panose="020B0604020202090204"/>
                <a:rtl val="0"/>
              </a:rPr>
              <a:t>23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36108" y="2444115"/>
            <a:ext cx="6919783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100" b="1" spc="0" baseline="0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OpenVista</a:t>
            </a:r>
            <a:endParaRPr lang="en-US" altLang="zh-CN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D98683-921C-7AB9-1EB8-B681B720E2C8}"/>
              </a:ext>
            </a:extLst>
          </p:cNvPr>
          <p:cNvSpPr txBox="1"/>
          <p:nvPr/>
        </p:nvSpPr>
        <p:spPr>
          <a:xfrm>
            <a:off x="5221432" y="3475166"/>
            <a:ext cx="697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———</a:t>
            </a:r>
            <a:r>
              <a:rPr lang="zh-CN" altLang="en-US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基于</a:t>
            </a:r>
            <a:r>
              <a:rPr lang="en-US" altLang="zh-CN" dirty="0" err="1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OpenDigger</a:t>
            </a:r>
            <a:r>
              <a:rPr lang="zh-CN" altLang="en-US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Maxkb</a:t>
            </a:r>
            <a:r>
              <a:rPr lang="zh-CN" altLang="en-US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的</a:t>
            </a:r>
            <a:endParaRPr lang="en-US" altLang="zh-CN" dirty="0">
              <a:solidFill>
                <a:schemeClr val="bg1"/>
              </a:solidFill>
              <a:latin typeface="Noto Serif SC" panose="02020200000000000000" pitchFamily="18" charset="-122"/>
              <a:ea typeface="Noto Serif SC" panose="02020200000000000000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仓库生态画像分析预测平台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8512ED-1A7C-A165-15E9-A782FE6D8A62}"/>
              </a:ext>
            </a:extLst>
          </p:cNvPr>
          <p:cNvSpPr txBox="1"/>
          <p:nvPr/>
        </p:nvSpPr>
        <p:spPr>
          <a:xfrm>
            <a:off x="-506515" y="5814266"/>
            <a:ext cx="45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队伍名称</a:t>
            </a:r>
            <a:r>
              <a:rPr lang="zh-CN" altLang="en-US" sz="20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：请求相应队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队员：王婧秋 詹江叶煜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/>
      <p:bldP spid="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7E2D-FEDF-DF3D-7FE6-539B3B7B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CCA8BC-37CB-5309-2406-7E1220EC5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134" y="1144211"/>
            <a:ext cx="8338155" cy="5713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4EF006-79E2-B3BA-8E31-515D11AA2F36}"/>
              </a:ext>
            </a:extLst>
          </p:cNvPr>
          <p:cNvSpPr/>
          <p:nvPr/>
        </p:nvSpPr>
        <p:spPr>
          <a:xfrm>
            <a:off x="0" y="962212"/>
            <a:ext cx="2695388" cy="6119906"/>
          </a:xfrm>
          <a:prstGeom prst="rect">
            <a:avLst/>
          </a:prstGeom>
          <a:gradFill flip="none" rotWithShape="1">
            <a:gsLst>
              <a:gs pos="0">
                <a:srgbClr val="0050B9">
                  <a:shade val="30000"/>
                  <a:satMod val="115000"/>
                </a:srgbClr>
              </a:gs>
              <a:gs pos="50000">
                <a:srgbClr val="0050B9">
                  <a:shade val="67500"/>
                  <a:satMod val="115000"/>
                </a:srgbClr>
              </a:gs>
              <a:gs pos="100000">
                <a:srgbClr val="0050B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kern="100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采用前后端分离架构，基于分层设计与模块化理念，</a:t>
            </a:r>
            <a:endParaRPr lang="en-US" altLang="zh-CN" kern="1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构建“数据采集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智能分析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可视化交互”全链路能力。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72764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3BAD-239E-35CD-9996-D41E5F4E8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1CC79C-05EC-8765-48AF-115C3488D37E}"/>
              </a:ext>
            </a:extLst>
          </p:cNvPr>
          <p:cNvGrpSpPr/>
          <p:nvPr/>
        </p:nvGrpSpPr>
        <p:grpSpPr>
          <a:xfrm>
            <a:off x="605739" y="1675701"/>
            <a:ext cx="9678367" cy="1977330"/>
            <a:chOff x="7269480" y="539204"/>
            <a:chExt cx="9242624" cy="1978148"/>
          </a:xfrm>
        </p:grpSpPr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2E50BA5-5BDC-1F17-3E54-19B053420CF4}"/>
                </a:ext>
              </a:extLst>
            </p:cNvPr>
            <p:cNvSpPr/>
            <p:nvPr/>
          </p:nvSpPr>
          <p:spPr>
            <a:xfrm>
              <a:off x="7269480" y="1039413"/>
              <a:ext cx="9242624" cy="1477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ts val="1200"/>
                </a:spcBef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•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多维度数据爬取：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通过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GitHub REST API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同步仓库动态数据，包括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（含标签、文本内容、评论）、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PR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（状态、审查记录）、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Commit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（提交记录、变更行数）、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Release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（版本信息、发布说明）等，覆盖项目开发全流程。</a:t>
              </a:r>
            </a:p>
            <a:p>
              <a:pPr lvl="1" algn="just">
                <a:spcBef>
                  <a:spcPts val="1200"/>
                </a:spcBef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•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时序数据构建：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按月份粒度组织原始数据，生成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标准化时间序列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（如“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2023-01 Issue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数量”“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2023-02 PR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合并时长”），支持历史趋势回溯与跨时间对比。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634A91A3-CC09-FBB7-4177-5C8FAAC54107}"/>
                </a:ext>
              </a:extLst>
            </p:cNvPr>
            <p:cNvSpPr/>
            <p:nvPr/>
          </p:nvSpPr>
          <p:spPr>
            <a:xfrm>
              <a:off x="7269480" y="539204"/>
              <a:ext cx="2928566" cy="468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 API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数据采集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2F68F8F-8319-002E-6B1C-2D5FFE904EE9}"/>
              </a:ext>
            </a:extLst>
          </p:cNvPr>
          <p:cNvSpPr txBox="1"/>
          <p:nvPr/>
        </p:nvSpPr>
        <p:spPr>
          <a:xfrm>
            <a:off x="546293" y="1133418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95D8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数据采集层（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95D8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DataProcessor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95D8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95D83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F955A5-4C63-9CF0-84C9-9F8E16973FFD}"/>
              </a:ext>
            </a:extLst>
          </p:cNvPr>
          <p:cNvCxnSpPr>
            <a:cxnSpLocks/>
          </p:cNvCxnSpPr>
          <p:nvPr/>
        </p:nvCxnSpPr>
        <p:spPr>
          <a:xfrm>
            <a:off x="459616" y="1595083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2C98E79-30F8-C769-D056-8DC28C768D3D}"/>
              </a:ext>
            </a:extLst>
          </p:cNvPr>
          <p:cNvSpPr txBox="1"/>
          <p:nvPr/>
        </p:nvSpPr>
        <p:spPr>
          <a:xfrm>
            <a:off x="4882849" y="1112943"/>
            <a:ext cx="6732994" cy="65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作为系统的数据基础，数据采集层通过多源整合与智能处理，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构建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量化指标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语义信息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双维度数据池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，为后续分析提供完整输入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54645-B2B7-214D-605B-54BCCD7A58F5}"/>
              </a:ext>
            </a:extLst>
          </p:cNvPr>
          <p:cNvGrpSpPr/>
          <p:nvPr/>
        </p:nvGrpSpPr>
        <p:grpSpPr>
          <a:xfrm>
            <a:off x="605739" y="3607433"/>
            <a:ext cx="9442820" cy="3052330"/>
            <a:chOff x="7266836" y="648667"/>
            <a:chExt cx="3556099" cy="3053593"/>
          </a:xfrm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A57CAF18-2956-47A5-1CBB-DF8BA2B1B2D0}"/>
                </a:ext>
              </a:extLst>
            </p:cNvPr>
            <p:cNvSpPr/>
            <p:nvPr/>
          </p:nvSpPr>
          <p:spPr>
            <a:xfrm>
              <a:off x="7266836" y="1116937"/>
              <a:ext cx="3556099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标准化指标接入：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无缝对接 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OpenDigger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平台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的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16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个核心量化指标，包括：</a:t>
              </a: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项目热度：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OpenRank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、活跃度指数、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Star/Fork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净增长；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开发活动：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PR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接受率、代码变更行数、审查意见数量；</a:t>
              </a: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活动：新增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/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关闭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数、首次响应时间、平均解决周期；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贡献者健康度：独立贡献者数、新增贡献者增长率、总线因子（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Bus Factor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）。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数据校验与对齐：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对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指标与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GitHub API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原始数据进行时间窗口校准（如统一时区、去重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		Bot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活动），确保数据口径一致性。</a:t>
              </a:r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2AF95912-4393-2312-3427-DBF8EE9B1933}"/>
                </a:ext>
              </a:extLst>
            </p:cNvPr>
            <p:cNvSpPr/>
            <p:nvPr/>
          </p:nvSpPr>
          <p:spPr>
            <a:xfrm>
              <a:off x="7269481" y="648667"/>
              <a:ext cx="2928566" cy="468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指标集成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5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AA36-C0BC-FA19-B869-5A696C35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46ACD7F8-36BB-2096-FD27-C545A38A9C9C}"/>
              </a:ext>
            </a:extLst>
          </p:cNvPr>
          <p:cNvSpPr txBox="1"/>
          <p:nvPr/>
        </p:nvSpPr>
        <p:spPr>
          <a:xfrm>
            <a:off x="301257" y="1033484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数据服务层（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DataService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7A821D-7720-99F4-6790-ABFB39CA3FFF}"/>
              </a:ext>
            </a:extLst>
          </p:cNvPr>
          <p:cNvCxnSpPr>
            <a:cxnSpLocks/>
          </p:cNvCxnSpPr>
          <p:nvPr/>
        </p:nvCxnSpPr>
        <p:spPr>
          <a:xfrm flipV="1">
            <a:off x="383238" y="1541501"/>
            <a:ext cx="3412851" cy="12501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36FD44F-3E10-883A-51A7-67BBF017EE33}"/>
              </a:ext>
            </a:extLst>
          </p:cNvPr>
          <p:cNvSpPr txBox="1"/>
          <p:nvPr/>
        </p:nvSpPr>
        <p:spPr>
          <a:xfrm>
            <a:off x="4637813" y="1013009"/>
            <a:ext cx="6732994" cy="64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统一管理、标准化处理与智能分析多源数据，为上层分析模块提供高质量、结构化的数据接口，实现“一次加载、多处复用”的高效数据流转。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B8C91F-0155-5E87-533F-E3BFFA8C0DA8}"/>
              </a:ext>
            </a:extLst>
          </p:cNvPr>
          <p:cNvGrpSpPr/>
          <p:nvPr/>
        </p:nvGrpSpPr>
        <p:grpSpPr>
          <a:xfrm>
            <a:off x="658810" y="1534267"/>
            <a:ext cx="9784927" cy="1980371"/>
            <a:chOff x="6751320" y="522841"/>
            <a:chExt cx="9760784" cy="1980371"/>
          </a:xfrm>
        </p:grpSpPr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180A64C-9AA6-6402-D376-EECB2E64204D}"/>
                </a:ext>
              </a:extLst>
            </p:cNvPr>
            <p:cNvSpPr txBox="1"/>
            <p:nvPr/>
          </p:nvSpPr>
          <p:spPr>
            <a:xfrm>
              <a:off x="6751320" y="1059448"/>
              <a:ext cx="5181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81B7E44-5D51-CF54-24A0-8C8B85BE58A0}"/>
                </a:ext>
              </a:extLst>
            </p:cNvPr>
            <p:cNvGrpSpPr/>
            <p:nvPr/>
          </p:nvGrpSpPr>
          <p:grpSpPr>
            <a:xfrm>
              <a:off x="6848910" y="522841"/>
              <a:ext cx="9663194" cy="1980371"/>
              <a:chOff x="6848910" y="522841"/>
              <a:chExt cx="9663194" cy="1980371"/>
            </a:xfrm>
          </p:grpSpPr>
          <p:sp>
            <p:nvSpPr>
              <p:cNvPr id="6" name="Rectangle 10">
                <a:extLst>
                  <a:ext uri="{FF2B5EF4-FFF2-40B4-BE49-F238E27FC236}">
                    <a16:creationId xmlns:a16="http://schemas.microsoft.com/office/drawing/2014/main" id="{6825CED0-3E57-A7D7-F594-10DA9D0B683E}"/>
                  </a:ext>
                </a:extLst>
              </p:cNvPr>
              <p:cNvSpPr/>
              <p:nvPr/>
            </p:nvSpPr>
            <p:spPr>
              <a:xfrm>
                <a:off x="7269480" y="1039413"/>
                <a:ext cx="9242624" cy="1463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启动自动扫描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：零识别多格式目录结构，自动加载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DataProcessor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/data/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下项目数据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版本化去重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：基于元数据校验确保数据一致性，支持增量更新，避免重复加载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时间智能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：自动提取有效时间范围，过滤无效数据，保障时序连续性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endParaRPr>
              </a:p>
            </p:txBody>
          </p:sp>
          <p:sp>
            <p:nvSpPr>
              <p:cNvPr id="7" name="Rectangle 11">
                <a:extLst>
                  <a:ext uri="{FF2B5EF4-FFF2-40B4-BE49-F238E27FC236}">
                    <a16:creationId xmlns:a16="http://schemas.microsoft.com/office/drawing/2014/main" id="{54A499C6-FC64-CECC-9C0B-C903B112574C}"/>
                  </a:ext>
                </a:extLst>
              </p:cNvPr>
              <p:cNvSpPr/>
              <p:nvPr/>
            </p:nvSpPr>
            <p:spPr>
              <a:xfrm>
                <a:off x="6848910" y="522841"/>
                <a:ext cx="3300038" cy="466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A475"/>
                    </a:solidFill>
                    <a:effectLst/>
                    <a:uLnTx/>
                    <a:uFillTx/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采集</a:t>
                </a:r>
                <a:r>
                  <a:rPr lang="zh-CN" altLang="en-US" b="1" dirty="0">
                    <a:solidFill>
                      <a:srgbClr val="C3A475"/>
                    </a:solidFill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自动加载与生命周期管理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+mj-lt"/>
                  <a:ea typeface="华文楷体" panose="0201060004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2DBAF63-F341-71A3-595B-02E2C274FEA3}"/>
              </a:ext>
            </a:extLst>
          </p:cNvPr>
          <p:cNvGrpSpPr/>
          <p:nvPr/>
        </p:nvGrpSpPr>
        <p:grpSpPr>
          <a:xfrm>
            <a:off x="670435" y="3295857"/>
            <a:ext cx="9784927" cy="1609179"/>
            <a:chOff x="6751320" y="522841"/>
            <a:chExt cx="9760784" cy="1609179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83B425AF-2F3F-DD99-4E13-B528150437EB}"/>
                </a:ext>
              </a:extLst>
            </p:cNvPr>
            <p:cNvSpPr txBox="1"/>
            <p:nvPr/>
          </p:nvSpPr>
          <p:spPr>
            <a:xfrm>
              <a:off x="6751320" y="1059448"/>
              <a:ext cx="5181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B36B0FE-CB1F-80BC-7F3A-E7938B4F22A0}"/>
                </a:ext>
              </a:extLst>
            </p:cNvPr>
            <p:cNvGrpSpPr/>
            <p:nvPr/>
          </p:nvGrpSpPr>
          <p:grpSpPr>
            <a:xfrm>
              <a:off x="6848911" y="522841"/>
              <a:ext cx="9663193" cy="1609179"/>
              <a:chOff x="6848911" y="522841"/>
              <a:chExt cx="9663193" cy="1609179"/>
            </a:xfrm>
          </p:grpSpPr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0CEF684E-D760-3276-338D-9496A5D59043}"/>
                  </a:ext>
                </a:extLst>
              </p:cNvPr>
              <p:cNvSpPr/>
              <p:nvPr/>
            </p:nvSpPr>
            <p:spPr>
              <a:xfrm>
                <a:off x="7269480" y="1039413"/>
                <a:ext cx="9242624" cy="1092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多源指标整合：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标准化管理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16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个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OpenDigger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指标，提供统一访问接口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时间轴对齐：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按月份统一对齐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GitHub/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OpenDigger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数据，自动补全缺失值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结构化存储：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统一管理项目描述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/Issue/PR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文本，为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RAG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和语义分析提供基础</a:t>
                </a: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F751BC49-4238-950F-A609-93639D50A0F4}"/>
                  </a:ext>
                </a:extLst>
              </p:cNvPr>
              <p:cNvSpPr/>
              <p:nvPr/>
            </p:nvSpPr>
            <p:spPr>
              <a:xfrm>
                <a:off x="6848911" y="522841"/>
                <a:ext cx="2928566" cy="466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C3A475"/>
                    </a:solidFill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数据统一治理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4295BB7-3D8C-CCDB-6C26-3BDBFE5B40C7}"/>
              </a:ext>
            </a:extLst>
          </p:cNvPr>
          <p:cNvGrpSpPr/>
          <p:nvPr/>
        </p:nvGrpSpPr>
        <p:grpSpPr>
          <a:xfrm>
            <a:off x="658810" y="5105953"/>
            <a:ext cx="9784927" cy="1609179"/>
            <a:chOff x="6751320" y="522841"/>
            <a:chExt cx="9760784" cy="1609179"/>
          </a:xfrm>
        </p:grpSpPr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64963DA-62A8-F1FC-5357-64A8611D75BD}"/>
                </a:ext>
              </a:extLst>
            </p:cNvPr>
            <p:cNvSpPr txBox="1"/>
            <p:nvPr/>
          </p:nvSpPr>
          <p:spPr>
            <a:xfrm>
              <a:off x="6751320" y="1059448"/>
              <a:ext cx="5181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87809C6-7DFB-F863-3DF0-5AA8591E5C1C}"/>
                </a:ext>
              </a:extLst>
            </p:cNvPr>
            <p:cNvGrpSpPr/>
            <p:nvPr/>
          </p:nvGrpSpPr>
          <p:grpSpPr>
            <a:xfrm>
              <a:off x="6848911" y="522841"/>
              <a:ext cx="9663193" cy="1609179"/>
              <a:chOff x="6848911" y="522841"/>
              <a:chExt cx="9663193" cy="1609179"/>
            </a:xfrm>
          </p:grpSpPr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ED23DA60-D30F-C552-0F7A-FF3AB7F846C1}"/>
                  </a:ext>
                </a:extLst>
              </p:cNvPr>
              <p:cNvSpPr/>
              <p:nvPr/>
            </p:nvSpPr>
            <p:spPr>
              <a:xfrm>
                <a:off x="7269480" y="1039413"/>
                <a:ext cx="9242624" cy="1092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多格式兼容：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自动识别并转换「按月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按指标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列表」等格式，兼容旧版数据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多层校验：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元数据验真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+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时间范围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+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完整性检查，过滤脏数据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标准化接口：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通过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get_grouped_timeseries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、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get_aligned_issues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等统一接口，简化上层访问</a:t>
                </a:r>
              </a:p>
            </p:txBody>
          </p:sp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377D0D7D-52B9-7CFB-7544-114115652A2B}"/>
                  </a:ext>
                </a:extLst>
              </p:cNvPr>
              <p:cNvSpPr/>
              <p:nvPr/>
            </p:nvSpPr>
            <p:spPr>
              <a:xfrm>
                <a:off x="6848911" y="522841"/>
                <a:ext cx="2928566" cy="466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C3A475"/>
                    </a:solidFill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数据质量保障</a:t>
                </a:r>
              </a:p>
            </p:txBody>
          </p:sp>
        </p:grpSp>
      </p:grp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91DADB1C-8D5F-11FB-379D-9727ECC61B6D}"/>
              </a:ext>
            </a:extLst>
          </p:cNvPr>
          <p:cNvCxnSpPr>
            <a:cxnSpLocks/>
          </p:cNvCxnSpPr>
          <p:nvPr/>
        </p:nvCxnSpPr>
        <p:spPr>
          <a:xfrm>
            <a:off x="918531" y="3277359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7E6CE82F-7557-8156-38B1-6BA3F6C86C8D}"/>
              </a:ext>
            </a:extLst>
          </p:cNvPr>
          <p:cNvCxnSpPr>
            <a:cxnSpLocks/>
          </p:cNvCxnSpPr>
          <p:nvPr/>
        </p:nvCxnSpPr>
        <p:spPr>
          <a:xfrm>
            <a:off x="930156" y="5105953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1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188EE-65B9-924C-4E73-44782620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16CE3EAD-65AA-68D7-1B12-A11484684FB3}"/>
              </a:ext>
            </a:extLst>
          </p:cNvPr>
          <p:cNvSpPr txBox="1"/>
          <p:nvPr/>
        </p:nvSpPr>
        <p:spPr>
          <a:xfrm>
            <a:off x="291344" y="1206851"/>
            <a:ext cx="442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20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20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20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0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20B178A-5A62-8ABF-659E-74F9E88BC654}"/>
              </a:ext>
            </a:extLst>
          </p:cNvPr>
          <p:cNvCxnSpPr>
            <a:cxnSpLocks/>
          </p:cNvCxnSpPr>
          <p:nvPr/>
        </p:nvCxnSpPr>
        <p:spPr>
          <a:xfrm flipV="1">
            <a:off x="292274" y="1668516"/>
            <a:ext cx="4488902" cy="10237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8C3856E-B643-EECC-CE9A-FCB42A4A44DC}"/>
              </a:ext>
            </a:extLst>
          </p:cNvPr>
          <p:cNvSpPr txBox="1"/>
          <p:nvPr/>
        </p:nvSpPr>
        <p:spPr>
          <a:xfrm>
            <a:off x="4934525" y="1214682"/>
            <a:ext cx="6732994" cy="92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CHAOSS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Community Health Analytics for Open Source Software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）开源社区健康评估框架，构建标准化、体系化的项目健康度量化评估体系，为开源项目提供可落地的健康状态诊断与优化指引。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A9CAAC4-50C8-A27F-BA56-DD8F80997D62}"/>
              </a:ext>
            </a:extLst>
          </p:cNvPr>
          <p:cNvGrpSpPr/>
          <p:nvPr/>
        </p:nvGrpSpPr>
        <p:grpSpPr>
          <a:xfrm>
            <a:off x="472963" y="1867531"/>
            <a:ext cx="10756098" cy="1286178"/>
            <a:chOff x="7280352" y="831305"/>
            <a:chExt cx="3274107" cy="431395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94E728BE-B663-CE29-B3ED-AE9665C1F5BF}"/>
                </a:ext>
              </a:extLst>
            </p:cNvPr>
            <p:cNvSpPr/>
            <p:nvPr/>
          </p:nvSpPr>
          <p:spPr>
            <a:xfrm>
              <a:off x="7380620" y="1138823"/>
              <a:ext cx="3173839" cy="1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CHAOSS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框架，将 </a:t>
              </a:r>
              <a:r>
                <a:rPr kumimoji="0" lang="en-US" altLang="zh-CN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的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个时序指标映射到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6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个评价维度，全面评估项目健康度：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CE656E19-13D1-586C-6DB8-4C5A65E0EBEE}"/>
                </a:ext>
              </a:extLst>
            </p:cNvPr>
            <p:cNvSpPr/>
            <p:nvPr/>
          </p:nvSpPr>
          <p:spPr>
            <a:xfrm>
              <a:off x="7280352" y="831305"/>
              <a:ext cx="1018355" cy="199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6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维度全景健康评估</a:t>
              </a:r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3FDB202-8390-0744-0A7C-342E3CDF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47" y="3338899"/>
            <a:ext cx="1129552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46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235E0-A617-F285-DAAA-AC3E56D1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26B6846-508C-04AD-8A5D-BCD1B807F674}"/>
              </a:ext>
            </a:extLst>
          </p:cNvPr>
          <p:cNvSpPr txBox="1"/>
          <p:nvPr/>
        </p:nvSpPr>
        <p:spPr>
          <a:xfrm>
            <a:off x="0" y="974165"/>
            <a:ext cx="247572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0">
                <a:extLst>
                  <a:ext uri="{FF2B5EF4-FFF2-40B4-BE49-F238E27FC236}">
                    <a16:creationId xmlns:a16="http://schemas.microsoft.com/office/drawing/2014/main" id="{948F3F57-7E31-F639-541A-7C15B508758E}"/>
                  </a:ext>
                </a:extLst>
              </p:cNvPr>
              <p:cNvSpPr/>
              <p:nvPr/>
            </p:nvSpPr>
            <p:spPr>
              <a:xfrm>
                <a:off x="362384" y="1811682"/>
                <a:ext cx="11626416" cy="31931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评估窗口与有效月份筛选</a:t>
                </a:r>
                <a:endParaRPr lang="zh-CN" altLang="en-US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创建时间过滤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：若能解析仓库创建月份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𝑐𝑟𝑒𝑎𝑡𝑒𝑑</m:t>
                        </m:r>
                      </m:sub>
                    </m:sSub>
                  </m:oMath>
                </a14:m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，仅保留 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1600" i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𝑐𝑟𝑒𝑎𝑡𝑒𝑑</m:t>
                        </m:r>
                      </m:sub>
                    </m:sSub>
                  </m:oMath>
                </a14:m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的月份。</a:t>
                </a:r>
              </a:p>
              <a:p>
                <a:pPr marL="742950" lvl="1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评估窗口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：按月份排序后取最近 </a:t>
                </a:r>
                <a:r>
                  <a:rPr lang="en-US" altLang="zh-CN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12 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个月（不足则取全部）。</a:t>
                </a:r>
                <a:endParaRPr lang="en-US" altLang="zh-CN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覆盖率门槛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：当月有效指标占比</a:t>
                </a:r>
                <a:br>
                  <a:rPr lang="zh-CN" altLang="en-US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0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coverage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valid</m:t>
                              </m:r>
                              <m:r>
                                <m:rPr>
                                  <m:lit/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metrics</m:t>
                              </m:r>
                              <m:r>
                                <m:rPr>
                                  <m:lit/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count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total</m:t>
                          </m:r>
                          <m:r>
                            <m:rPr>
                              <m:lit/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metrics</m:t>
                          </m:r>
                          <m:r>
                            <m:rPr>
                              <m:lit/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count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endParaRPr lang="en-US" altLang="zh-CN" dirty="0">
                  <a:solidFill>
                    <a:srgbClr val="333333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600" b="0">
                            <a:latin typeface="华文楷体" panose="02010600040101010101" pitchFamily="2" charset="-122"/>
                            <a:ea typeface="华文楷体" panose="02010600040101010101" pitchFamily="2" charset="-122"/>
                          </a:rPr>
                          <m:t>coverage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600" b="0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600" b="0" i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0" i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，则</a:t>
                </a: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跳过该月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（避免数据不足导致误判）。</a:t>
                </a:r>
              </a:p>
            </p:txBody>
          </p:sp>
        </mc:Choice>
        <mc:Fallback xmlns="">
          <p:sp>
            <p:nvSpPr>
              <p:cNvPr id="5" name="Rectangle 10">
                <a:extLst>
                  <a:ext uri="{FF2B5EF4-FFF2-40B4-BE49-F238E27FC236}">
                    <a16:creationId xmlns:a16="http://schemas.microsoft.com/office/drawing/2014/main" id="{948F3F57-7E31-F639-541A-7C15B5087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4" y="1811682"/>
                <a:ext cx="11626416" cy="3193118"/>
              </a:xfrm>
              <a:prstGeom prst="rect">
                <a:avLst/>
              </a:prstGeom>
              <a:blipFill>
                <a:blip r:embed="rId2"/>
                <a:stretch>
                  <a:fillRect l="-262" t="-382" b="-1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590EF5-C551-4269-71FC-69C12A50752F}"/>
                  </a:ext>
                </a:extLst>
              </p:cNvPr>
              <p:cNvSpPr txBox="1"/>
              <p:nvPr/>
            </p:nvSpPr>
            <p:spPr>
              <a:xfrm>
                <a:off x="362384" y="4944291"/>
                <a:ext cx="11626416" cy="1891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增长型指标保护机制（</a:t>
                </a:r>
                <a:r>
                  <a:rPr lang="en-US" altLang="zh-CN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GROWTH/INDEX</a:t>
                </a: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endParaRPr lang="en-US" altLang="zh-CN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对增长类</a:t>
                </a:r>
                <a:r>
                  <a:rPr lang="en-US" altLang="zh-CN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/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指数类指标，取“当前月与最近 </a:t>
                </a:r>
                <a:r>
                  <a:rPr lang="en-US" altLang="zh-CN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 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个月均值”的最大值，避免成长项目被短期波动压制：</a:t>
                </a:r>
                <a:b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设近 </a:t>
                </a:r>
                <a:r>
                  <a:rPr lang="en-US" altLang="zh-CN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 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月合法值集合为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60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ar-AE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 </a:t>
                </a:r>
                <a14:m>
                  <m:oMath xmlns:m="http://schemas.openxmlformats.org/officeDocument/2006/math">
                    <m:r>
                      <a:rPr lang="zh-CN" altLang="en-US" sz="160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ar-AE" altLang="zh-CN" sz="1600" i="0">
                        <a:latin typeface="Cambria Math" panose="02040503050406030204" pitchFamily="18" charset="0"/>
                      </a:rPr>
                      <m:t>∣≥</m:t>
                    </m:r>
                    <m:r>
                      <a:rPr lang="ar-AE" altLang="zh-CN" sz="1600" i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ar-AE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br>
                  <a:rPr lang="zh-CN" altLang="ar-AE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ar-AE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ar-AE" altLang="zh-CN" sz="16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ar-AE" altLang="zh-CN" sz="1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i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ar-A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altLang="zh-CN" sz="16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altLang="zh-CN" sz="1600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ar-AE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limUpp>
                                    <m:limUppPr>
                                      <m:ctrlPr>
                                        <a:rPr lang="ar-AE" altLang="zh-CN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a:rPr lang="zh-CN" altLang="ar-AE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lim>
                                      <m:r>
                                        <a:rPr lang="ar-AE" altLang="zh-CN" sz="1600" b="0" i="0">
                                          <a:latin typeface="Cambria Math" panose="02040503050406030204" pitchFamily="18" charset="0"/>
                                        </a:rPr>
                                        <m:t>ˉ</m:t>
                                      </m:r>
                                    </m:lim>
                                  </m:limUpp>
                                </m:e>
                                <m:sub>
                                  <m:r>
                                    <a:rPr lang="zh-CN" altLang="ar-AE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altLang="zh-CN" sz="1600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6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ar-AE" altLang="zh-CN" sz="16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否则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ar-AE" altLang="zh-CN" sz="16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ar-AE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590EF5-C551-4269-71FC-69C12A507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4" y="4944291"/>
                <a:ext cx="11626416" cy="1891480"/>
              </a:xfrm>
              <a:prstGeom prst="rect">
                <a:avLst/>
              </a:prstGeom>
              <a:blipFill>
                <a:blip r:embed="rId3"/>
                <a:stretch>
                  <a:fillRect l="-262" t="-645" b="-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11">
            <a:extLst>
              <a:ext uri="{FF2B5EF4-FFF2-40B4-BE49-F238E27FC236}">
                <a16:creationId xmlns:a16="http://schemas.microsoft.com/office/drawing/2014/main" id="{0533D34E-CFD4-8109-00E6-F7DFB5D4CDFD}"/>
              </a:ext>
            </a:extLst>
          </p:cNvPr>
          <p:cNvSpPr/>
          <p:nvPr/>
        </p:nvSpPr>
        <p:spPr>
          <a:xfrm>
            <a:off x="254752" y="1275135"/>
            <a:ext cx="11682495" cy="468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核心算法方法</a:t>
            </a:r>
          </a:p>
        </p:txBody>
      </p:sp>
      <p:cxnSp>
        <p:nvCxnSpPr>
          <p:cNvPr id="2" name="Straight Connector 14">
            <a:extLst>
              <a:ext uri="{FF2B5EF4-FFF2-40B4-BE49-F238E27FC236}">
                <a16:creationId xmlns:a16="http://schemas.microsoft.com/office/drawing/2014/main" id="{F63F6A83-5738-193E-7637-83805B3DCFC6}"/>
              </a:ext>
            </a:extLst>
          </p:cNvPr>
          <p:cNvCxnSpPr>
            <a:cxnSpLocks/>
          </p:cNvCxnSpPr>
          <p:nvPr/>
        </p:nvCxnSpPr>
        <p:spPr>
          <a:xfrm>
            <a:off x="512131" y="4944291"/>
            <a:ext cx="10096104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53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50C4-507A-7476-F40B-B216F12D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8FD3D7D8-7281-0613-3601-1A68E4DB72AC}"/>
              </a:ext>
            </a:extLst>
          </p:cNvPr>
          <p:cNvSpPr txBox="1"/>
          <p:nvPr/>
        </p:nvSpPr>
        <p:spPr>
          <a:xfrm>
            <a:off x="0" y="968188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8C6D8C-3AC6-9B5E-095C-993F92725FC5}"/>
                  </a:ext>
                </a:extLst>
              </p:cNvPr>
              <p:cNvSpPr txBox="1"/>
              <p:nvPr/>
            </p:nvSpPr>
            <p:spPr>
              <a:xfrm>
                <a:off x="167340" y="1283587"/>
                <a:ext cx="12122150" cy="6396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自适应归一化策略（按优先级自动选择）</a:t>
                </a:r>
                <a:endParaRPr lang="zh-CN" altLang="en-US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en-US" altLang="zh-CN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百分位归一化（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p75→70 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分锚点）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：对指标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的历史有效序列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求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75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当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75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sz="1400" i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b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ar-AE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altLang="zh-CN" sz="1400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b>
                                    <m:sSub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75</m:t>
                                      </m:r>
                                    </m:e>
                                    <m:sub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ar-AE" altLang="zh-CN" sz="1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ar-AE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</a:t>
                </a:r>
                <a:r>
                  <a:rPr lang="zh-CN" altLang="ar-AE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基准值（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baseline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）归一化（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baseline≈60 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分锚点）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：设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sz="1400" i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ar-AE" sz="1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ar-AE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zh-CN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ar-AE" altLang="zh-CN" sz="1400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ar-AE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ar-AE" altLang="zh-CN" sz="1400" i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则记 </a:t>
                </a:r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20 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分；否则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ar-AE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sepChr m:val=","/>
                                        <m:ctrlPr>
                                          <a:rPr lang="ar-AE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altLang="zh-CN" sz="1400" i="0">
                                            <a:latin typeface="Cambria Math" panose="02040503050406030204" pitchFamily="18" charset="0"/>
                                          </a:rPr>
                                          <m:t>100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ar-AE" altLang="zh-CN" sz="1400" b="0" i="1">
                                            <a:latin typeface="华文楷体" panose="02010600040101010101" pitchFamily="2" charset="-122"/>
                                            <a:ea typeface="华文楷体" panose="02010600040101010101" pitchFamily="2" charset="-122"/>
                                          </a:rPr>
                                          <m:t> </m:t>
                                        </m:r>
                                        <m:r>
                                          <a:rPr lang="ar-AE" altLang="zh-CN" sz="1400" b="0" i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  <m:r>
                                          <a:rPr lang="ar-AE" altLang="zh-CN" sz="14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ar-AE" altLang="zh-CN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ar-AE" sz="1400" b="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ar-AE" altLang="zh-CN" sz="1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ar-AE" altLang="zh-CN" sz="14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  <m:r>
                                          <a:rPr lang="ar-AE" altLang="zh-CN" sz="1400" b="0" i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ar-AE" altLang="zh-CN" sz="1400" b="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zh-CN" altLang="ar-AE" sz="14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ar-AE" altLang="zh-CN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ar-AE" sz="1400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ar-AE" altLang="zh-CN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altLang="zh-CN" sz="1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ar-AE" sz="14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zh-CN" altLang="ar-AE" sz="14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ar-AE" sz="14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altLang="zh-CN" sz="1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ar-AE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</a:t>
                </a:r>
                <a:r>
                  <a:rPr lang="zh-CN" altLang="ar-AE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对数尺度归一化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（适配幂律分布指标如 </a:t>
                </a:r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Star/Fork/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代码行数）：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altLang="zh-CN" sz="1400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ar-AE" altLang="zh-CN" sz="1400" b="0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altLang="zh-CN" sz="14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ar-AE" altLang="zh-CN" sz="1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ar-AE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4</a:t>
                </a:r>
                <a:r>
                  <a:rPr lang="zh-CN" altLang="ar-AE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回退策略</a:t>
                </a: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      若有历史最大值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i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ar-AE" altLang="zh-CN" sz="1400" i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b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ar-AE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altLang="zh-CN" sz="1400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400" b="0" i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endParaRPr lang="en-US" altLang="zh-CN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      若无历史：回退到对数映射（同上式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altLang="zh-CN" sz="1400" i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）。</a:t>
                </a:r>
              </a:p>
              <a:p>
                <a:pPr lvl="1"/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</a:p>
              <a:p>
                <a:pPr lvl="1"/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5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）方向反转（越小越好指标）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：若配置为 </a:t>
                </a:r>
                <a:r>
                  <a:rPr lang="en-US" altLang="zh-CN" sz="1400" b="0" i="0" dirty="0" err="1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higher_is_better</a:t>
                </a:r>
                <a:r>
                  <a:rPr lang="en-US" altLang="zh-CN" sz="1400" b="0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=False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（例如 </a:t>
                </a:r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Bus Factor 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在当前实现中按“越小越好”处理）：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ar-AE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:br>
                  <a:rPr lang="ar-AE" altLang="zh-CN" sz="1600" b="0" i="0" dirty="0">
                    <a:solidFill>
                      <a:srgbClr val="333333"/>
                    </a:solidFill>
                    <a:effectLst/>
                    <a:latin typeface="KaTeX_Main"/>
                  </a:rPr>
                </a:br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8C6D8C-3AC6-9B5E-095C-993F9272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40" y="1283587"/>
                <a:ext cx="12122150" cy="6396238"/>
              </a:xfrm>
              <a:prstGeom prst="rect">
                <a:avLst/>
              </a:prstGeom>
              <a:blipFill>
                <a:blip r:embed="rId2"/>
                <a:stretch>
                  <a:fillRect t="-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1D7387F-1367-8931-F46A-E059370F2E2B}"/>
              </a:ext>
            </a:extLst>
          </p:cNvPr>
          <p:cNvSpPr txBox="1"/>
          <p:nvPr/>
        </p:nvSpPr>
        <p:spPr>
          <a:xfrm>
            <a:off x="0" y="974165"/>
            <a:ext cx="247572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65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69CD5-CB4D-6478-9C61-13BC02A22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068BEE6-6D1C-4D91-8E93-566227112AE5}"/>
              </a:ext>
            </a:extLst>
          </p:cNvPr>
          <p:cNvSpPr txBox="1"/>
          <p:nvPr/>
        </p:nvSpPr>
        <p:spPr>
          <a:xfrm>
            <a:off x="0" y="955558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C2E159-B1FD-5626-B9AD-2EFEA2E217CB}"/>
                  </a:ext>
                </a:extLst>
              </p:cNvPr>
              <p:cNvSpPr txBox="1"/>
              <p:nvPr/>
            </p:nvSpPr>
            <p:spPr>
              <a:xfrm>
                <a:off x="1014927" y="1086363"/>
                <a:ext cx="11378406" cy="6335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endParaRPr lang="zh-CN" altLang="ar-AE" sz="1600" dirty="0"/>
              </a:p>
              <a:p>
                <a:pPr algn="l">
                  <a:spcAft>
                    <a:spcPts val="1200"/>
                  </a:spcAft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异常值识别与降权机制（</a:t>
                </a:r>
                <a:r>
                  <a:rPr lang="en-US" altLang="zh-CN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IQR</a:t>
                </a: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，用于数据质量评估与跨月聚合）</a:t>
                </a:r>
                <a:endParaRPr lang="zh-CN" altLang="en-US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指标级 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IQR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（用于质量评估）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：对历史值排序后取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d>
                            <m:dPr>
                              <m:begChr m:val="⌊"/>
                              <m:endChr m:val="⌋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d>
                            <m:dPr>
                              <m:begChr m:val="⌊"/>
                              <m:endChr m:val="⌋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endParaRPr lang="en-US" altLang="zh-CN" sz="1400" dirty="0">
                  <a:solidFill>
                    <a:srgbClr val="333333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边界：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𝐼𝑄𝑅</m:t>
                      </m:r>
                    </m:oMath>
                  </m:oMathPara>
                </a14:m>
                <a:endParaRPr lang="en-US" altLang="zh-CN" sz="1400" i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其中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来自指标配置（不同指标类型可取不同倍数）。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endParaRPr lang="en-US" altLang="zh-CN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跨月聚合 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IQR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（用于最终分）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：对月度分数序列用插值百分位计算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  <m:r>
                      <a:rPr lang="ar-AE" altLang="zh-CN" sz="1400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75</m:t>
                        </m:r>
                      </m:sub>
                    </m:sSub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并取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𝐼𝑄𝑅</m:t>
                      </m:r>
                    </m:oMath>
                  </m:oMathPara>
                </a14:m>
                <a:endPara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其中 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Activity 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维度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，其余维度与总体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降权而非删除（跨月聚合）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：对每个分数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b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ar-AE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zh-CN" altLang="ar-AE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ar-AE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ar-AE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ar-AE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ar-AE" sz="14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400" b="0" i="1">
                                    <a:latin typeface="华文楷体" panose="02010600040101010101" pitchFamily="2" charset="-122"/>
                                    <a:ea typeface="华文楷体" panose="02010600040101010101" pitchFamily="2" charset="-122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 altLang="zh-CN" sz="1400" b="0" i="0">
                          <a:latin typeface="Cambria Math" panose="02040503050406030204" pitchFamily="18" charset="0"/>
                        </a:rPr>
                        <m:t>, </m:t>
                      </m:r>
                      <m:limUpp>
                        <m:limUppPr>
                          <m:ctrlPr>
                            <a:rPr lang="ar-AE" altLang="zh-CN" sz="1400" b="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ar-AE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lang="ar-AE" altLang="zh-CN" sz="1400" b="0" i="0">
                              <a:latin typeface="Cambria Math" panose="02040503050406030204" pitchFamily="18" charset="0"/>
                            </a:rPr>
                            <m:t>ˉ</m:t>
                          </m:r>
                        </m:lim>
                      </m:limUpp>
                      <m:r>
                        <a:rPr lang="ar-AE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ar-AE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ar-AE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ar-AE" sz="14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ar-AE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ar-AE" altLang="zh-CN" sz="16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:br>
                  <a:rPr lang="ar-AE" altLang="zh-CN" sz="1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C2E159-B1FD-5626-B9AD-2EFEA2E2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27" y="1086363"/>
                <a:ext cx="11378406" cy="6335068"/>
              </a:xfrm>
              <a:prstGeom prst="rect">
                <a:avLst/>
              </a:prstGeom>
              <a:blipFill>
                <a:blip r:embed="rId2"/>
                <a:stretch>
                  <a:fillRect l="-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EEB50E50-8DFC-C9DF-BB80-5132298E6863}"/>
              </a:ext>
            </a:extLst>
          </p:cNvPr>
          <p:cNvSpPr txBox="1"/>
          <p:nvPr/>
        </p:nvSpPr>
        <p:spPr>
          <a:xfrm>
            <a:off x="0" y="974165"/>
            <a:ext cx="247572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2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99E6E-D52E-F3EF-BDFA-304964B12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50F19FEB-2479-B94E-B817-77E58DF8120C}"/>
              </a:ext>
            </a:extLst>
          </p:cNvPr>
          <p:cNvSpPr txBox="1"/>
          <p:nvPr/>
        </p:nvSpPr>
        <p:spPr>
          <a:xfrm>
            <a:off x="0" y="955559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6944D0-F16F-97A9-C1A2-D9AF7BA8789D}"/>
                  </a:ext>
                </a:extLst>
              </p:cNvPr>
              <p:cNvSpPr txBox="1"/>
              <p:nvPr/>
            </p:nvSpPr>
            <p:spPr>
              <a:xfrm>
                <a:off x="584620" y="1217169"/>
                <a:ext cx="11454606" cy="5710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数据质量折损模型（最多扣 </a:t>
                </a:r>
                <a:r>
                  <a:rPr lang="en-US" altLang="zh-CN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30%</a:t>
                </a:r>
                <a:r>
                  <a:rPr lang="zh-CN" altLang="en-US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endPara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质量得分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sz="1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在异常值比例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、零值比例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基础上</a:t>
                </a:r>
                <a:b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sepChr m:val=",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ar-AE" altLang="zh-CN" sz="1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br>
                  <a:rPr lang="ar-AE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en-US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并截断到 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sepChr m:val=","/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sz="14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ar-AE" altLang="zh-CN" sz="1400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altLang="zh-CN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altLang="zh-CN" sz="14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该指标当月</a:t>
                </a: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直接不参与计算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折损应用（而非直接乘法压分）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：归一化分数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ar-AE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折损为</a:t>
                </a:r>
                <a:b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br>
                  <a:rPr lang="ar-AE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en-US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折损系数 </a:t>
                </a:r>
                <a14:m>
                  <m:oMath xmlns:m="http://schemas.openxmlformats.org/officeDocument/2006/math">
                    <m:r>
                      <a:rPr lang="zh-CN" altLang="en-US" sz="1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即</a:t>
                </a: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最多扣 </a:t>
                </a:r>
                <a:r>
                  <a:rPr lang="en-US" altLang="zh-CN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30%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  <a:p>
                <a:r>
                  <a:rPr lang="zh-CN" altLang="en-US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多维度加权聚合（维度分、月度总分、最终总分）</a:t>
                </a:r>
                <a:endPara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维度内加权（按指标权重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pHide m:val="on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ar-AE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ar-AE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grow m:val="on"/>
                              <m:supHide m:val="on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br>
                  <a:rPr lang="ar-AE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en-US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并施加维度“健康软下限”：</a:t>
                </a:r>
                <a:b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sepChr m:val=",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altLang="zh-CN" sz="140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altLang="zh-CN" sz="1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月度总体分（维度简单平均）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𝑜𝑣𝑒𝑟𝑎𝑙𝑙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∣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endParaRPr lang="ar-AE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最终分（跨月异常值降权后加权平均）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：对月度总体分序列按上述 </a:t>
                </a:r>
                <a:r>
                  <a:rPr lang="en-US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IQR 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降权公式得到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𝑜𝑣𝑒𝑟𝑎𝑙𝑙</m:t>
                        </m:r>
                      </m:sub>
                    </m:sSub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；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各维度同理得到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  <a:p>
                <a:pPr lvl="1"/>
                <a:endParaRPr lang="zh-CN" altLang="ar-AE" sz="16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6944D0-F16F-97A9-C1A2-D9AF7BA8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20" y="1217169"/>
                <a:ext cx="11454606" cy="5710794"/>
              </a:xfrm>
              <a:prstGeom prst="rect">
                <a:avLst/>
              </a:prstGeom>
              <a:blipFill>
                <a:blip r:embed="rId2"/>
                <a:stretch>
                  <a:fillRect l="-319" t="-214"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CB5E1FE-A268-CA9B-91C4-C1664606EAA4}"/>
              </a:ext>
            </a:extLst>
          </p:cNvPr>
          <p:cNvSpPr txBox="1"/>
          <p:nvPr/>
        </p:nvSpPr>
        <p:spPr>
          <a:xfrm>
            <a:off x="0" y="974165"/>
            <a:ext cx="247572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16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B782-00CC-7D54-6339-7BB0D399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AE95878-058D-7252-9821-9DCA24F716B5}"/>
              </a:ext>
            </a:extLst>
          </p:cNvPr>
          <p:cNvSpPr txBox="1"/>
          <p:nvPr/>
        </p:nvSpPr>
        <p:spPr>
          <a:xfrm>
            <a:off x="366998" y="1073652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时序分析层（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GitPulse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8608301-1BE3-156E-4B16-97F8A242A98A}"/>
              </a:ext>
            </a:extLst>
          </p:cNvPr>
          <p:cNvCxnSpPr>
            <a:cxnSpLocks/>
          </p:cNvCxnSpPr>
          <p:nvPr/>
        </p:nvCxnSpPr>
        <p:spPr>
          <a:xfrm>
            <a:off x="280321" y="1535317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F1636E0-CD48-22F5-0C9B-3FF2C548D4A4}"/>
              </a:ext>
            </a:extLst>
          </p:cNvPr>
          <p:cNvSpPr txBox="1"/>
          <p:nvPr/>
        </p:nvSpPr>
        <p:spPr>
          <a:xfrm>
            <a:off x="4703554" y="1053177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通过“时序特征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文本语义”联合建模，突破传统时序预测的局限性，实现指标趋势的精准预测与可解释性分析。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137BEBF9-17F2-6A50-BE4F-661A01FB6B76}"/>
              </a:ext>
            </a:extLst>
          </p:cNvPr>
          <p:cNvSpPr/>
          <p:nvPr/>
        </p:nvSpPr>
        <p:spPr>
          <a:xfrm>
            <a:off x="714937" y="2158578"/>
            <a:ext cx="104266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基础架构：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lvl="1">
              <a:spcBef>
                <a:spcPts val="1200"/>
              </a:spcBef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采用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Transformer +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DistilBERT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多模态融合架构，通过自适应门控机制实现文本与时序信息的深度融合。模型总参数量约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1.2M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，轻量化设计适配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8GB GPU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显存训练、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显存推理的低资源需求。</a:t>
            </a: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40E53919-236B-F711-62AC-F103F366D4BE}"/>
              </a:ext>
            </a:extLst>
          </p:cNvPr>
          <p:cNvSpPr/>
          <p:nvPr/>
        </p:nvSpPr>
        <p:spPr>
          <a:xfrm>
            <a:off x="280321" y="1535317"/>
            <a:ext cx="11682495" cy="59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多模态时序预测模型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561CD4-CED5-02E1-B7E1-3780DF12B37A}"/>
              </a:ext>
            </a:extLst>
          </p:cNvPr>
          <p:cNvSpPr txBox="1"/>
          <p:nvPr/>
        </p:nvSpPr>
        <p:spPr>
          <a:xfrm>
            <a:off x="3890682" y="2037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FBAB2B-298C-07EF-4B8E-AD685B7ACB86}"/>
              </a:ext>
            </a:extLst>
          </p:cNvPr>
          <p:cNvSpPr txBox="1"/>
          <p:nvPr/>
        </p:nvSpPr>
        <p:spPr>
          <a:xfrm>
            <a:off x="714937" y="3266574"/>
            <a:ext cx="104266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核心组件：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时序编码器：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基于标准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Transformer Encoder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架构，使用可学习位置编码，通过多头自注意力机制捕获长距离时序依赖关系（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d_model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=128,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n_heads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=4,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n_layers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文本编码器：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基于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DistilBERT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（冻结权重）预训练模型，通过注意力池化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投影层提取核心语义特征，将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768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维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BERT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输出投影到统一的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128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维特征空间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自适应融合层：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通过动态门控网络学习文本与时序特征的融合权重，权重范围限制在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[0.1, 0.3]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，确保时序特征占主导地位的同时有效利用文本先验知识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多任务优化：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引入对比学习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文本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时序匹配辅助任务，增强文本语义与时序特征的对齐性，进一步提升预测精度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7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  <p:bldP spid="46" grpId="0"/>
      <p:bldP spid="47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F9F8A-7624-38EC-2384-EDA1FB6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4DDFF94-8454-84E7-E547-C016EE99FD01}"/>
              </a:ext>
            </a:extLst>
          </p:cNvPr>
          <p:cNvSpPr txBox="1"/>
          <p:nvPr/>
        </p:nvSpPr>
        <p:spPr>
          <a:xfrm>
            <a:off x="366998" y="1073652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时序分析层（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GitPulse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0C6A36-24E0-C9FF-083D-54501C00D5A0}"/>
              </a:ext>
            </a:extLst>
          </p:cNvPr>
          <p:cNvCxnSpPr>
            <a:cxnSpLocks/>
          </p:cNvCxnSpPr>
          <p:nvPr/>
        </p:nvCxnSpPr>
        <p:spPr>
          <a:xfrm>
            <a:off x="280321" y="1535317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5179DA8-2428-C0E5-A9FA-93193DA215D8}"/>
              </a:ext>
            </a:extLst>
          </p:cNvPr>
          <p:cNvSpPr txBox="1"/>
          <p:nvPr/>
        </p:nvSpPr>
        <p:spPr>
          <a:xfrm>
            <a:off x="4703554" y="1053177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通过“时序特征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文本语义”联合建模，突破传统时序预测的局限性，实现指标趋势的精准预测与可解释性分析。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6BBE6D8F-BA3C-867B-4B6A-59107DF03C1D}"/>
              </a:ext>
            </a:extLst>
          </p:cNvPr>
          <p:cNvSpPr/>
          <p:nvPr/>
        </p:nvSpPr>
        <p:spPr>
          <a:xfrm>
            <a:off x="280321" y="1535317"/>
            <a:ext cx="11682495" cy="59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多模态时序预测模型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316BEC-9F94-8D68-0D08-558D69422BD4}"/>
              </a:ext>
            </a:extLst>
          </p:cNvPr>
          <p:cNvSpPr txBox="1"/>
          <p:nvPr/>
        </p:nvSpPr>
        <p:spPr>
          <a:xfrm>
            <a:off x="3890682" y="2037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6380CB19-24AC-A59C-DF3A-7593D9D74041}"/>
              </a:ext>
            </a:extLst>
          </p:cNvPr>
          <p:cNvSpPr/>
          <p:nvPr/>
        </p:nvSpPr>
        <p:spPr>
          <a:xfrm>
            <a:off x="736624" y="2222642"/>
            <a:ext cx="10426698" cy="4370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两阶段训练策略：</a:t>
            </a:r>
          </a:p>
          <a:p>
            <a:pPr lvl="1">
              <a:spcBef>
                <a:spcPts val="1200"/>
              </a:spcBef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阶段一：预训练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：在完整数据集（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4,232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个样本）上进行多任务学习，结合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MSE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预测损失、对比学习损失（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λ=0.1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）和匹配任务损失（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λ=0.05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），优化器使用 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AdamW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（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lr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=5e-4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</a:t>
            </a:r>
          </a:p>
          <a:p>
            <a:pPr lvl="1">
              <a:spcBef>
                <a:spcPts val="1200"/>
              </a:spcBef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阶段二：全参数微调：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使用较低学习率（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lr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=1e-5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）进行全参数微调，相比零样本、冻结、逐层微调等策略效果最佳，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R²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从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0.7566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提升至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0.7699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+1.8%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lvl="1">
              <a:spcBef>
                <a:spcPts val="1200"/>
              </a:spcBef>
              <a:defRPr/>
            </a:pP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marR="0" lvl="0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预测范围：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lvl="1">
              <a:spcBef>
                <a:spcPts val="1200"/>
              </a:spcBef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支持对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16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项核心量化指标（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OpenRank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、活跃度、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Star/Fork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增量、贡献者相关、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Issue/PR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相关等）进行最长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32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个月的全周期预测（覆盖短期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1-3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个月、中期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6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个月），单仓库全指标预测可通过脚本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/ API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快速完成。</a:t>
            </a:r>
          </a:p>
        </p:txBody>
      </p:sp>
    </p:spTree>
    <p:extLst>
      <p:ext uri="{BB962C8B-B14F-4D97-AF65-F5344CB8AC3E}">
        <p14:creationId xmlns:p14="http://schemas.microsoft.com/office/powerpoint/2010/main" val="351640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  <p:bldP spid="4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304070" y="1115377"/>
            <a:ext cx="9133840" cy="4455795"/>
          </a:xfrm>
          <a:prstGeom prst="roundRect">
            <a:avLst/>
          </a:prstGeom>
          <a:solidFill>
            <a:schemeClr val="bg1">
              <a:lumMod val="95000"/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29121" y="2445276"/>
            <a:ext cx="923330" cy="15532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黑体" charset="0"/>
                <a:ea typeface="黑体" charset="0"/>
              </a:rPr>
              <a:t>目录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21B4E6B-4966-DCD8-8D62-A6961234373C}"/>
              </a:ext>
            </a:extLst>
          </p:cNvPr>
          <p:cNvGrpSpPr/>
          <p:nvPr/>
        </p:nvGrpSpPr>
        <p:grpSpPr>
          <a:xfrm>
            <a:off x="3607309" y="1586072"/>
            <a:ext cx="8403717" cy="941453"/>
            <a:chOff x="3607309" y="1586072"/>
            <a:chExt cx="8403717" cy="941453"/>
          </a:xfrm>
        </p:grpSpPr>
        <p:sp>
          <p:nvSpPr>
            <p:cNvPr id="11" name="文本框 10"/>
            <p:cNvSpPr txBox="1"/>
            <p:nvPr/>
          </p:nvSpPr>
          <p:spPr>
            <a:xfrm>
              <a:off x="3607309" y="1586072"/>
              <a:ext cx="8403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1</a:t>
              </a:r>
              <a:r>
                <a:rPr lang="en-US" altLang="zh-CN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. </a:t>
              </a:r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项目引入</a:t>
              </a:r>
            </a:p>
          </p:txBody>
        </p: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8B6909CF-4964-E41F-7CC6-969C03D53304}"/>
                </a:ext>
              </a:extLst>
            </p:cNvPr>
            <p:cNvSpPr txBox="1"/>
            <p:nvPr/>
          </p:nvSpPr>
          <p:spPr>
            <a:xfrm>
              <a:off x="4229100" y="2160052"/>
              <a:ext cx="3773095" cy="36747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sz="1600" b="0" i="0" u="none" baseline="0" dirty="0">
                  <a:solidFill>
                    <a:schemeClr val="bg1"/>
                  </a:solidFill>
                  <a:latin typeface="汉仪青云简"/>
                  <a:ea typeface="汉仪青云简"/>
                </a:rPr>
                <a:t>Project introduction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D7DBFC5-5179-6497-58A4-9EB25AA0E651}"/>
              </a:ext>
            </a:extLst>
          </p:cNvPr>
          <p:cNvGrpSpPr/>
          <p:nvPr/>
        </p:nvGrpSpPr>
        <p:grpSpPr>
          <a:xfrm>
            <a:off x="3607309" y="2867938"/>
            <a:ext cx="8403716" cy="923853"/>
            <a:chOff x="3607309" y="2867938"/>
            <a:chExt cx="8403716" cy="923853"/>
          </a:xfrm>
        </p:grpSpPr>
        <p:sp>
          <p:nvSpPr>
            <p:cNvPr id="13" name="文本框 12"/>
            <p:cNvSpPr txBox="1"/>
            <p:nvPr/>
          </p:nvSpPr>
          <p:spPr>
            <a:xfrm>
              <a:off x="3607309" y="2867938"/>
              <a:ext cx="84037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2</a:t>
              </a:r>
              <a:r>
                <a:rPr lang="en-US" altLang="zh-CN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. </a:t>
              </a:r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技术架构</a:t>
              </a:r>
            </a:p>
          </p:txBody>
        </p: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3764ED6-8D78-4C16-4E94-B77B7A51480B}"/>
                </a:ext>
              </a:extLst>
            </p:cNvPr>
            <p:cNvSpPr txBox="1"/>
            <p:nvPr/>
          </p:nvSpPr>
          <p:spPr>
            <a:xfrm>
              <a:off x="4231399" y="3428999"/>
              <a:ext cx="2936164" cy="36279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sz="1600" b="0" i="0" u="none" baseline="0" dirty="0">
                  <a:solidFill>
                    <a:schemeClr val="bg1"/>
                  </a:solidFill>
                  <a:latin typeface="汉仪青云简"/>
                  <a:ea typeface="汉仪青云简"/>
                </a:rPr>
                <a:t>Technical architecture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F7B8E89-6E10-F0FC-AF5B-7DCD50CFD596}"/>
              </a:ext>
            </a:extLst>
          </p:cNvPr>
          <p:cNvGrpSpPr/>
          <p:nvPr/>
        </p:nvGrpSpPr>
        <p:grpSpPr>
          <a:xfrm>
            <a:off x="3594869" y="4149804"/>
            <a:ext cx="4925821" cy="926093"/>
            <a:chOff x="3607309" y="4149804"/>
            <a:chExt cx="4925821" cy="926093"/>
          </a:xfrm>
        </p:grpSpPr>
        <p:sp>
          <p:nvSpPr>
            <p:cNvPr id="15" name="文本框 14"/>
            <p:cNvSpPr txBox="1"/>
            <p:nvPr/>
          </p:nvSpPr>
          <p:spPr>
            <a:xfrm>
              <a:off x="3607309" y="4149804"/>
              <a:ext cx="4925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3</a:t>
              </a:r>
              <a:r>
                <a:rPr lang="en-US" altLang="zh-CN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. </a:t>
              </a:r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应用场景与展望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E376929A-2EA5-5044-045A-DE9697342E00}"/>
                </a:ext>
              </a:extLst>
            </p:cNvPr>
            <p:cNvSpPr txBox="1"/>
            <p:nvPr/>
          </p:nvSpPr>
          <p:spPr>
            <a:xfrm>
              <a:off x="4229100" y="4713105"/>
              <a:ext cx="4247439" cy="36279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sz="1600" b="0" i="0" u="none" baseline="0" dirty="0">
                  <a:solidFill>
                    <a:schemeClr val="bg1"/>
                  </a:solidFill>
                  <a:latin typeface="汉仪青云简"/>
                  <a:ea typeface="汉仪青云简"/>
                </a:rPr>
                <a:t>Application scenarios and prospects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16BE1-349C-6E81-F841-57E0EF59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35E3F5-83CB-C465-C153-FF8F14E23ECF}"/>
              </a:ext>
            </a:extLst>
          </p:cNvPr>
          <p:cNvSpPr txBox="1"/>
          <p:nvPr/>
        </p:nvSpPr>
        <p:spPr>
          <a:xfrm>
            <a:off x="-120400" y="970392"/>
            <a:ext cx="12210799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多模态时序预测模型性能表现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CEA6E-763C-35CB-BD3F-74F55008EEED}"/>
              </a:ext>
            </a:extLst>
          </p:cNvPr>
          <p:cNvGrpSpPr/>
          <p:nvPr/>
        </p:nvGrpSpPr>
        <p:grpSpPr>
          <a:xfrm>
            <a:off x="-8331" y="1646652"/>
            <a:ext cx="5333367" cy="560754"/>
            <a:chOff x="0" y="1710795"/>
            <a:chExt cx="5333367" cy="560754"/>
          </a:xfrm>
          <a:solidFill>
            <a:srgbClr val="458DCF"/>
          </a:solidFill>
        </p:grpSpPr>
        <p:sp>
          <p:nvSpPr>
            <p:cNvPr id="7" name="Pentagon 39">
              <a:extLst>
                <a:ext uri="{FF2B5EF4-FFF2-40B4-BE49-F238E27FC236}">
                  <a16:creationId xmlns:a16="http://schemas.microsoft.com/office/drawing/2014/main" id="{1F08EEB9-5708-0FC9-9678-B3BD151D96F9}"/>
                </a:ext>
              </a:extLst>
            </p:cNvPr>
            <p:cNvSpPr/>
            <p:nvPr/>
          </p:nvSpPr>
          <p:spPr>
            <a:xfrm>
              <a:off x="0" y="1710795"/>
              <a:ext cx="5333367" cy="560754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/>
            </a:p>
          </p:txBody>
        </p:sp>
        <p:sp>
          <p:nvSpPr>
            <p:cNvPr id="10" name="TextBox 59">
              <a:extLst>
                <a:ext uri="{FF2B5EF4-FFF2-40B4-BE49-F238E27FC236}">
                  <a16:creationId xmlns:a16="http://schemas.microsoft.com/office/drawing/2014/main" id="{DD22339C-4DF9-5831-58F3-806A2C0E0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4216" y="1813153"/>
              <a:ext cx="4545633" cy="3154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68573" tIns="34287" rIns="68573" bIns="34287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结论一：文本信息对预测任务具有显著增益目标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C0D8100-2651-A78E-ACE0-9881654EB021}"/>
              </a:ext>
            </a:extLst>
          </p:cNvPr>
          <p:cNvSpPr txBox="1"/>
          <p:nvPr/>
        </p:nvSpPr>
        <p:spPr>
          <a:xfrm>
            <a:off x="717212" y="2435593"/>
            <a:ext cx="9700921" cy="171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对比所有含文本融合的模型（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Transformer+Text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GRU+Text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CondGRU+Text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等）与对应纯时序基线模型（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等），文本融合版本的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MSE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均降低、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均提升。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GitPulse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Transformer+Text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）相比纯时序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MSE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从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0.1693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降至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0.0712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（降低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57.9%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从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0.4618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提升至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0.7699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（提升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66.7%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），证明项目描述、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Issue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统计等文本信息可有效补充时序数据的先验知识，显著提升预测精度。</a:t>
            </a:r>
            <a:endParaRPr kumimoji="0" lang="zh-CN" altLang="zh-CN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24BE50-CB39-040B-40DE-C61C0811BD60}"/>
              </a:ext>
            </a:extLst>
          </p:cNvPr>
          <p:cNvGrpSpPr/>
          <p:nvPr/>
        </p:nvGrpSpPr>
        <p:grpSpPr>
          <a:xfrm>
            <a:off x="-8331" y="4331027"/>
            <a:ext cx="5333367" cy="560754"/>
            <a:chOff x="-8332" y="3825975"/>
            <a:chExt cx="5333367" cy="560754"/>
          </a:xfrm>
          <a:solidFill>
            <a:srgbClr val="0F5CA2"/>
          </a:solidFill>
        </p:grpSpPr>
        <p:sp>
          <p:nvSpPr>
            <p:cNvPr id="21" name="Pentagon 45">
              <a:extLst>
                <a:ext uri="{FF2B5EF4-FFF2-40B4-BE49-F238E27FC236}">
                  <a16:creationId xmlns:a16="http://schemas.microsoft.com/office/drawing/2014/main" id="{4137AF6A-6534-ED76-B48B-4A14A309C8DF}"/>
                </a:ext>
              </a:extLst>
            </p:cNvPr>
            <p:cNvSpPr/>
            <p:nvPr/>
          </p:nvSpPr>
          <p:spPr>
            <a:xfrm>
              <a:off x="1" y="3825975"/>
              <a:ext cx="5325034" cy="560754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/>
            </a:p>
          </p:txBody>
        </p:sp>
        <p:sp>
          <p:nvSpPr>
            <p:cNvPr id="22" name="TextBox 59">
              <a:extLst>
                <a:ext uri="{FF2B5EF4-FFF2-40B4-BE49-F238E27FC236}">
                  <a16:creationId xmlns:a16="http://schemas.microsoft.com/office/drawing/2014/main" id="{1616105B-EE6B-A72D-6607-9E4E15067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-8332" y="3948619"/>
              <a:ext cx="4545633" cy="3154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68573" tIns="34287" rIns="68573" bIns="34287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结论二：两阶段训练策略显著提升模型性能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CB595D3-1B34-917B-5425-8BE663BA2820}"/>
              </a:ext>
            </a:extLst>
          </p:cNvPr>
          <p:cNvSpPr txBox="1"/>
          <p:nvPr/>
        </p:nvSpPr>
        <p:spPr>
          <a:xfrm>
            <a:off x="717212" y="5211348"/>
            <a:ext cx="9742757" cy="103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通过预训练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 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全参数微调的两阶段训练策略，模型性能从零样本的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R²=0.7566 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进一步提升至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0.7699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+1.8%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），证明了多任务预训练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 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任务特定微调的有效性。相比冻结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、逐层微调等策略，全参数微调在保持训练效率的同时取得了最佳性能。</a:t>
            </a:r>
            <a:endParaRPr kumimoji="0" lang="zh-CN" altLang="zh-CN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6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E4C47-27F3-4310-58AF-A1BAD2D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420275CF-D072-15FC-AD1C-D2BD6F734F67}"/>
              </a:ext>
            </a:extLst>
          </p:cNvPr>
          <p:cNvGrpSpPr/>
          <p:nvPr/>
        </p:nvGrpSpPr>
        <p:grpSpPr>
          <a:xfrm>
            <a:off x="-50166" y="1646652"/>
            <a:ext cx="5366871" cy="560754"/>
            <a:chOff x="-41835" y="2759131"/>
            <a:chExt cx="5366871" cy="560754"/>
          </a:xfrm>
        </p:grpSpPr>
        <p:sp>
          <p:nvSpPr>
            <p:cNvPr id="8" name="Pentagon 42">
              <a:extLst>
                <a:ext uri="{FF2B5EF4-FFF2-40B4-BE49-F238E27FC236}">
                  <a16:creationId xmlns:a16="http://schemas.microsoft.com/office/drawing/2014/main" id="{50F8FECF-C48B-97CF-9478-DF2AFD5810B4}"/>
                </a:ext>
              </a:extLst>
            </p:cNvPr>
            <p:cNvSpPr/>
            <p:nvPr/>
          </p:nvSpPr>
          <p:spPr>
            <a:xfrm>
              <a:off x="0" y="2759131"/>
              <a:ext cx="5325036" cy="560754"/>
            </a:xfrm>
            <a:prstGeom prst="homePlat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/>
            </a:p>
          </p:txBody>
        </p:sp>
        <p:sp>
          <p:nvSpPr>
            <p:cNvPr id="11" name="TextBox 59">
              <a:extLst>
                <a:ext uri="{FF2B5EF4-FFF2-40B4-BE49-F238E27FC236}">
                  <a16:creationId xmlns:a16="http://schemas.microsoft.com/office/drawing/2014/main" id="{8025E9DE-1370-CEF8-9EF0-99FE76915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-41835" y="2881775"/>
              <a:ext cx="4545633" cy="3154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3" tIns="34287" rIns="68573" bIns="34287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结论三：</a:t>
              </a:r>
              <a:r>
                <a:rPr lang="en-US" altLang="zh-CN" sz="16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Transformer+Text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融合架构表现最优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44C4221-31A2-7346-3E84-2BA0D08ABE5D}"/>
              </a:ext>
            </a:extLst>
          </p:cNvPr>
          <p:cNvSpPr txBox="1"/>
          <p:nvPr/>
        </p:nvSpPr>
        <p:spPr>
          <a:xfrm>
            <a:off x="-120400" y="970392"/>
            <a:ext cx="12210799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多模态时序预测模型性能表现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59">
            <a:extLst>
              <a:ext uri="{FF2B5EF4-FFF2-40B4-BE49-F238E27FC236}">
                <a16:creationId xmlns:a16="http://schemas.microsoft.com/office/drawing/2014/main" id="{CE9A2C2E-EDD6-0441-8245-78480E42ED8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03198" y="6253173"/>
            <a:ext cx="4545633" cy="315466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结三：两阶段训练策略显著提升模型性能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F755BA-6FFC-8AB8-0906-DF0DB1651A5D}"/>
              </a:ext>
            </a:extLst>
          </p:cNvPr>
          <p:cNvSpPr txBox="1"/>
          <p:nvPr/>
        </p:nvSpPr>
        <p:spPr>
          <a:xfrm>
            <a:off x="1193949" y="2321501"/>
            <a:ext cx="10430285" cy="125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在所有测试模型中，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GitPulse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核心的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Transformer+Text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架构（配合自适应融合机制）取得全指标最优性能：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MSE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最低（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0.0712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）、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最高（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0.7699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），同时 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DA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73.00%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）和 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TA@0.2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81.75%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）表现优异。该架构通过自适应门控机制动态平衡文本与时序特征的贡献比例，实现了文本与时序信息的深度对齐，优于传统特征拼接或简单融合的方案，是适配 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GitHub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项目健康度预测任务的最优架构。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25E825-4146-6047-A23B-6DEC95D3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8" y="3574117"/>
            <a:ext cx="7492533" cy="3090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B892FB-AA68-EE93-6C49-CCBE747F3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173" y="3574116"/>
            <a:ext cx="7455538" cy="3090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C32B31-54FD-AD70-F766-128C627D0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941" y="3574116"/>
            <a:ext cx="8117059" cy="3090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257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138B-B928-3748-FAEB-D408745E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699F8E14-4421-71AF-D328-07ECC3532F39}"/>
              </a:ext>
            </a:extLst>
          </p:cNvPr>
          <p:cNvSpPr txBox="1"/>
          <p:nvPr/>
        </p:nvSpPr>
        <p:spPr>
          <a:xfrm>
            <a:off x="277351" y="1145370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AI/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2BC4DEA-B049-0133-D6B8-433563B1D7E1}"/>
              </a:ext>
            </a:extLst>
          </p:cNvPr>
          <p:cNvCxnSpPr>
            <a:cxnSpLocks/>
          </p:cNvCxnSpPr>
          <p:nvPr/>
        </p:nvCxnSpPr>
        <p:spPr>
          <a:xfrm>
            <a:off x="190674" y="1607035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0F4A609-7001-6788-8358-E98716BBE7A0}"/>
              </a:ext>
            </a:extLst>
          </p:cNvPr>
          <p:cNvSpPr txBox="1"/>
          <p:nvPr/>
        </p:nvSpPr>
        <p:spPr>
          <a:xfrm>
            <a:off x="4613907" y="1124895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依托大语言模型与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RAG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技术，构建智能化知识交互中枢，降低数据分析门槛，实现“自然语言即查询”的轻量化体验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9F402F-4486-E745-7393-54F2E1CC0647}"/>
              </a:ext>
            </a:extLst>
          </p:cNvPr>
          <p:cNvGrpSpPr/>
          <p:nvPr/>
        </p:nvGrpSpPr>
        <p:grpSpPr>
          <a:xfrm>
            <a:off x="277352" y="1766107"/>
            <a:ext cx="3499634" cy="4877880"/>
            <a:chOff x="7211089" y="799708"/>
            <a:chExt cx="3619879" cy="1636081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654E3CCC-030C-8C8D-B4D9-FBCAB0AA0D31}"/>
                </a:ext>
              </a:extLst>
            </p:cNvPr>
            <p:cNvSpPr/>
            <p:nvPr/>
          </p:nvSpPr>
          <p:spPr>
            <a:xfrm>
              <a:off x="7274869" y="1052496"/>
              <a:ext cx="3556099" cy="1383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多维度内容整合：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基于项目文档（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README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LICENSE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、开发指南）与量化指标（活跃度、技术栈分布），通过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DeepSeek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大模型生成结构化摘要，包含项目定位、核心功能、技术栈选型、社区规模等关键信息；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动态更新机制：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当项目数据更新（如新增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major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版本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Release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）时，自动触发摘要增量更新，确保信息时效性。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EE6C532E-D855-5D82-C16B-9904F5C85A8F}"/>
                </a:ext>
              </a:extLst>
            </p:cNvPr>
            <p:cNvSpPr/>
            <p:nvPr/>
          </p:nvSpPr>
          <p:spPr>
            <a:xfrm>
              <a:off x="7211089" y="799708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一、项目智能摘要生成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974311B-C1D1-F06E-C5EB-D035830CB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2" y="2144582"/>
            <a:ext cx="8135144" cy="43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6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A1B1C-8023-E0B9-3C42-835D3EF5C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ED74898-802B-BFC9-C23A-6ECD77508CB0}"/>
              </a:ext>
            </a:extLst>
          </p:cNvPr>
          <p:cNvSpPr txBox="1"/>
          <p:nvPr/>
        </p:nvSpPr>
        <p:spPr>
          <a:xfrm>
            <a:off x="-11953" y="974165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AI/</a:t>
            </a:r>
            <a:r>
              <a:rPr lang="en-US" altLang="zh-CN" sz="11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Agent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DB6B91-5D2D-2CAA-25B9-226A3A8998D6}"/>
              </a:ext>
            </a:extLst>
          </p:cNvPr>
          <p:cNvGrpSpPr/>
          <p:nvPr/>
        </p:nvGrpSpPr>
        <p:grpSpPr>
          <a:xfrm>
            <a:off x="-67637" y="1148149"/>
            <a:ext cx="3802650" cy="4561699"/>
            <a:chOff x="7294594" y="800199"/>
            <a:chExt cx="4498503" cy="1530031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85BC2C7F-1CB7-7E1A-7EC1-A86D7C80302B}"/>
                </a:ext>
              </a:extLst>
            </p:cNvPr>
            <p:cNvSpPr/>
            <p:nvPr/>
          </p:nvSpPr>
          <p:spPr>
            <a:xfrm>
              <a:off x="7294594" y="957261"/>
              <a:ext cx="4498503" cy="1372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文档知识库构建：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自动化批量上传项目文档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（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Markdown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PDF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TXT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格式）至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，通过智能分块（按章节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段落）与向量存储（基于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Sentence-BERT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模型），构建结构化检索库；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检索增强生成（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RAG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 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用户提问时，系统先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从 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知识库检索相关文档片段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，再结合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时序数据与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分类结果，通过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LLM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生成精准回答，避免“模型幻觉”；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上下文感知对话：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支持多轮对话记忆，能理解上下文关联问题（如先问“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年活跃度趋势”，再问“为什么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Q3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出现低谷”），提供连贯分析。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54A86E2-736B-FD74-6274-00B1096D83CB}"/>
                </a:ext>
              </a:extLst>
            </p:cNvPr>
            <p:cNvSpPr/>
            <p:nvPr/>
          </p:nvSpPr>
          <p:spPr>
            <a:xfrm>
              <a:off x="7294594" y="800199"/>
              <a:ext cx="44725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二、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知识库与 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RAG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问答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8215B87-9071-1238-DD40-193BBE3A1E56}"/>
              </a:ext>
            </a:extLst>
          </p:cNvPr>
          <p:cNvSpPr txBox="1"/>
          <p:nvPr/>
        </p:nvSpPr>
        <p:spPr>
          <a:xfrm>
            <a:off x="204918" y="5741401"/>
            <a:ext cx="110654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问答能力覆盖场景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基础信息查询：如“项目的技术栈是什么？”“如何参与贡献？”；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数据统计分析：如“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2023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类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Issue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占比多少？”“近三个月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平均响应时间是多久？”；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趋势归因解释：如“活跃度下降是否与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Issue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响应延迟有关？”“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Star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数激增是否由某版本功能发布导致？”。</a:t>
            </a: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708D1648-267D-F8DB-ABD3-ABF1D9066AB8}"/>
              </a:ext>
            </a:extLst>
          </p:cNvPr>
          <p:cNvCxnSpPr>
            <a:cxnSpLocks/>
          </p:cNvCxnSpPr>
          <p:nvPr/>
        </p:nvCxnSpPr>
        <p:spPr>
          <a:xfrm>
            <a:off x="0" y="5725624"/>
            <a:ext cx="3910399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4CA19ADD-B446-9F3D-03E6-EC21832757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013" y="1234232"/>
            <a:ext cx="8193158" cy="43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8CFD-A5E7-D915-1CAE-AC94F17E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07A817E-E016-534F-EB33-989D922B9837}"/>
              </a:ext>
            </a:extLst>
          </p:cNvPr>
          <p:cNvSpPr txBox="1"/>
          <p:nvPr/>
        </p:nvSpPr>
        <p:spPr>
          <a:xfrm>
            <a:off x="298287" y="1204901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C6A34CE-58D1-B36B-F21A-B15ACCDD8A0C}"/>
              </a:ext>
            </a:extLst>
          </p:cNvPr>
          <p:cNvCxnSpPr>
            <a:cxnSpLocks/>
          </p:cNvCxnSpPr>
          <p:nvPr/>
        </p:nvCxnSpPr>
        <p:spPr>
          <a:xfrm>
            <a:off x="211610" y="1666566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280C6DB-D935-677E-02BB-52DC195DC9F5}"/>
              </a:ext>
            </a:extLst>
          </p:cNvPr>
          <p:cNvSpPr txBox="1"/>
          <p:nvPr/>
        </p:nvSpPr>
        <p:spPr>
          <a:xfrm>
            <a:off x="4548166" y="1043770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以用户为中心的可视化交互界面，通过分层设计与动态反馈，让复杂数据“可读、可探、可交互”。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9A0350E-12CE-FC0E-3790-CA232CF1A978}"/>
              </a:ext>
            </a:extLst>
          </p:cNvPr>
          <p:cNvGrpSpPr/>
          <p:nvPr/>
        </p:nvGrpSpPr>
        <p:grpSpPr>
          <a:xfrm>
            <a:off x="349068" y="1967100"/>
            <a:ext cx="3476264" cy="4277309"/>
            <a:chOff x="7268686" y="800199"/>
            <a:chExt cx="3582007" cy="1434644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7CD836DF-07BC-A508-4142-BB2EF05670E8}"/>
                </a:ext>
              </a:extLst>
            </p:cNvPr>
            <p:cNvSpPr/>
            <p:nvPr/>
          </p:nvSpPr>
          <p:spPr>
            <a:xfrm>
              <a:off x="7268686" y="1037366"/>
              <a:ext cx="3556099" cy="1197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一键搜索与爬取：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用户输入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仓库标识（如 </a:t>
              </a:r>
              <a:r>
                <a:rPr kumimoji="0" lang="en-US" altLang="zh-CN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facebook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/react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），系统自动触发全流程数据采集，支持批量导入热门仓库列表（预定义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180+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主流开源项目）；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数据扫描与检索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： 系统自动扫描后台已爬取数据，将对应仓库（含数据爬取完整情况）同步展示在检索界面，支持点击仓库条目直接跳转至对应仓库的数据分析页面；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9A98EF35-CDFD-1D6E-DC35-BB9CC2BF06D4}"/>
                </a:ext>
              </a:extLst>
            </p:cNvPr>
            <p:cNvSpPr/>
            <p:nvPr/>
          </p:nvSpPr>
          <p:spPr>
            <a:xfrm>
              <a:off x="7294595" y="800199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首页：轻量化项目接入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7341047-352D-DE8E-2457-3DB54058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86" y="1871743"/>
            <a:ext cx="6984553" cy="483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25F5-DC22-7808-E5CB-B16553C87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CF2D963A-3A33-77B7-0B48-54D491FBF251}"/>
              </a:ext>
            </a:extLst>
          </p:cNvPr>
          <p:cNvGrpSpPr/>
          <p:nvPr/>
        </p:nvGrpSpPr>
        <p:grpSpPr>
          <a:xfrm>
            <a:off x="58242" y="1217169"/>
            <a:ext cx="3704864" cy="5504777"/>
            <a:chOff x="7268686" y="800199"/>
            <a:chExt cx="3582007" cy="1846348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3D30FE91-7F3D-31B6-A830-71907453F395}"/>
                </a:ext>
              </a:extLst>
            </p:cNvPr>
            <p:cNvSpPr/>
            <p:nvPr/>
          </p:nvSpPr>
          <p:spPr>
            <a:xfrm>
              <a:off x="7268686" y="943238"/>
              <a:ext cx="3556099" cy="17033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仓库信息卡片展示：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以卡片形式展示仓库核心信息，包括仓库名称、、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Stars/Forks/Watchers/Issues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等统计数据，以及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OpenRank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影响力评分、编程语言、许可证、创建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更新时间等元数据，并支持主题标签展示，提供完整的仓库概览。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分组时序指标可视化：</a:t>
              </a:r>
              <a:r>
                <a:rPr lang="en-US" altLang="zh-CN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个指标按“项目热度”“开发活动”“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健康度”“贡献者生态”展示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为时序图表，支持分组展开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收起、指标显隐切换、全屏查看、缺失值标注与插值处理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。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交互式数据探索：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图表支持点击月份查看对应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详情，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Tooltip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显示精确数值，支持时间轴缩放与数据范围筛选，自动处理数据缺失并标注，帮助用户快速定位关键时间节点与数据异常。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D9B860BE-FF70-5314-86AA-BD944C6D8E30}"/>
                </a:ext>
              </a:extLst>
            </p:cNvPr>
            <p:cNvSpPr/>
            <p:nvPr/>
          </p:nvSpPr>
          <p:spPr>
            <a:xfrm>
              <a:off x="7294595" y="800199"/>
              <a:ext cx="3556098" cy="143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仓库详情页：可视化数据展示与分析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D53B583-73DF-0F48-002F-2C9FBBFCB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005" y="1176380"/>
            <a:ext cx="7980526" cy="3519302"/>
          </a:xfrm>
          <a:prstGeom prst="rect">
            <a:avLst/>
          </a:prstGeom>
        </p:spPr>
      </p:pic>
      <p:pic>
        <p:nvPicPr>
          <p:cNvPr id="3" name="图片 2" descr="电脑萤幕的截图&#10;&#10;AI 生成的内容可能不正确。">
            <a:extLst>
              <a:ext uri="{FF2B5EF4-FFF2-40B4-BE49-F238E27FC236}">
                <a16:creationId xmlns:a16="http://schemas.microsoft.com/office/drawing/2014/main" id="{0DE86C12-6A02-B1F8-1235-CAF80CC47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707" y="2362296"/>
            <a:ext cx="7717121" cy="441598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7DABE0-49D1-29D9-AA92-89D5B20C13D5}"/>
              </a:ext>
            </a:extLst>
          </p:cNvPr>
          <p:cNvSpPr txBox="1"/>
          <p:nvPr/>
        </p:nvSpPr>
        <p:spPr>
          <a:xfrm>
            <a:off x="0" y="972000"/>
            <a:ext cx="160748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67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69362-E549-4945-A3AB-F6CD1208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D09912D-706E-9FFD-AE59-3A0CD670FDE5}"/>
              </a:ext>
            </a:extLst>
          </p:cNvPr>
          <p:cNvGrpSpPr/>
          <p:nvPr/>
        </p:nvGrpSpPr>
        <p:grpSpPr>
          <a:xfrm>
            <a:off x="0" y="1151451"/>
            <a:ext cx="3857263" cy="5810715"/>
            <a:chOff x="7092965" y="763545"/>
            <a:chExt cx="3854888" cy="1948963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386C8778-AD92-93EB-97FF-981F7DFF629C}"/>
                </a:ext>
              </a:extLst>
            </p:cNvPr>
            <p:cNvSpPr/>
            <p:nvPr/>
          </p:nvSpPr>
          <p:spPr>
            <a:xfrm>
              <a:off x="7294594" y="926614"/>
              <a:ext cx="3556099" cy="1785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全局浮动助手：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提供全局浮动聊天入口，通过 </a:t>
              </a:r>
              <a:r>
                <a:rPr lang="en-US" altLang="zh-CN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知识库嵌入实现智能问答；支持最小化、全屏、新窗口打开等窗口管理，点击外部链接按钮在新窗口打开 </a:t>
              </a:r>
              <a:r>
                <a:rPr lang="en-US" altLang="zh-CN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完整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界面进行独立对话。自动识别当前项目上下文，提供项目相关的实时问答服务。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对话式交互界面：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仿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ChatGPT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设计，支持连续多轮提问，自动关联上下文（如先问“活跃度趋势”，再问“原因是什么”时无需重复项目名称）；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多源信息整合回答：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回答内容融合量化数据（如“活跃度较上月增长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20%”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）与文本语义（如“主要因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#567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引发的‘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API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设计’讨论吸引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30+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新贡献者”），并标注数据来源（如“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2023-12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指标”）；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F111882E-6B40-D1A2-9FDB-B6EEB7427AA2}"/>
                </a:ext>
              </a:extLst>
            </p:cNvPr>
            <p:cNvSpPr/>
            <p:nvPr/>
          </p:nvSpPr>
          <p:spPr>
            <a:xfrm>
              <a:off x="7092965" y="763545"/>
              <a:ext cx="3854888" cy="143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OpenVista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智能助手：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问答系统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8D18279A-C836-C9B3-FAAD-3AA1F9A4D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258" y="1077802"/>
            <a:ext cx="7662580" cy="4749800"/>
          </a:xfrm>
          <a:prstGeom prst="rect">
            <a:avLst/>
          </a:prstGeom>
        </p:spPr>
      </p:pic>
      <p:pic>
        <p:nvPicPr>
          <p:cNvPr id="6" name="图片 5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DC1A3067-E3A6-DB30-C17A-C748370F6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64" y="1364682"/>
            <a:ext cx="7012753" cy="55657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77A0C2-4E95-CBCB-2573-DD8AB3DA2A37}"/>
              </a:ext>
            </a:extLst>
          </p:cNvPr>
          <p:cNvSpPr txBox="1"/>
          <p:nvPr/>
        </p:nvSpPr>
        <p:spPr>
          <a:xfrm>
            <a:off x="0" y="972000"/>
            <a:ext cx="160748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05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89897-3112-5574-A919-8DCE3985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B51D21C-C833-BB4A-88DE-3C7CCF5C377A}"/>
              </a:ext>
            </a:extLst>
          </p:cNvPr>
          <p:cNvGrpSpPr/>
          <p:nvPr/>
        </p:nvGrpSpPr>
        <p:grpSpPr>
          <a:xfrm>
            <a:off x="231500" y="1233610"/>
            <a:ext cx="3679726" cy="5683811"/>
            <a:chOff x="7268686" y="800199"/>
            <a:chExt cx="3582007" cy="1906398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71E40D00-C41E-8D43-C1CA-799A9F495897}"/>
                </a:ext>
              </a:extLst>
            </p:cNvPr>
            <p:cNvSpPr/>
            <p:nvPr/>
          </p:nvSpPr>
          <p:spPr>
            <a:xfrm>
              <a:off x="7268686" y="1003288"/>
              <a:ext cx="3556099" cy="17033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智能分析摘要：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使用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DeepSeek AI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分析仓库所有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，自动生成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Markdown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格式的分析报告，涵盖问题趋势、分类统计（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报告、功能需求、问题咨询）和热门讨论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Top 5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，并为每个热门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生成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概述，帮助快速了解项目问题生态。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多维度可视化统计：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提供柱状图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饼图切换视图，按月度展示功能需求、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修复、社区咨询等分类分布（每月抽样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30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条），支持月份搜索和快速跳转，点击图表可查看对应月份的详细数据。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交互式月度详情：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选中月份后，右侧面板展示该月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总数、分类占比进度条、高频关键词云（词云大小反映权重），支持最近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24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个月的快速跳转，便于定位关键时间节点和问题热点。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869F2E55-D22D-A276-32A9-C2E598B46A54}"/>
                </a:ext>
              </a:extLst>
            </p:cNvPr>
            <p:cNvSpPr/>
            <p:nvPr/>
          </p:nvSpPr>
          <p:spPr>
            <a:xfrm>
              <a:off x="7294595" y="800199"/>
              <a:ext cx="3556098" cy="143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分析页面：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问题洞察与可视化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2EEDCD6B-2C99-7E38-DE58-29E29730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99" y="1009966"/>
            <a:ext cx="7850344" cy="5294567"/>
          </a:xfrm>
          <a:prstGeom prst="rect">
            <a:avLst/>
          </a:prstGeom>
        </p:spPr>
      </p:pic>
      <p:pic>
        <p:nvPicPr>
          <p:cNvPr id="3" name="图片 2" descr="电脑游戏的屏幕&#10;&#10;AI 生成的内容可能不正确。">
            <a:extLst>
              <a:ext uri="{FF2B5EF4-FFF2-40B4-BE49-F238E27FC236}">
                <a16:creationId xmlns:a16="http://schemas.microsoft.com/office/drawing/2014/main" id="{9FC315B7-8428-E134-EC96-DA4F01931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99" y="3190103"/>
            <a:ext cx="7850344" cy="3667897"/>
          </a:xfrm>
          <a:prstGeom prst="rect">
            <a:avLst/>
          </a:prstGeom>
        </p:spPr>
      </p:pic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0913106D-F5E3-4F34-AADE-63890FEEE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94" y="3657249"/>
            <a:ext cx="5180006" cy="29772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19E2A5-83A1-C097-4AE9-770797963866}"/>
              </a:ext>
            </a:extLst>
          </p:cNvPr>
          <p:cNvSpPr txBox="1"/>
          <p:nvPr/>
        </p:nvSpPr>
        <p:spPr>
          <a:xfrm>
            <a:off x="0" y="972000"/>
            <a:ext cx="160748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24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C8E7-DD64-2773-AF75-2393A37E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64846751-EA58-F1F2-CEF9-F6F1244631A3}"/>
              </a:ext>
            </a:extLst>
          </p:cNvPr>
          <p:cNvGrpSpPr/>
          <p:nvPr/>
        </p:nvGrpSpPr>
        <p:grpSpPr>
          <a:xfrm>
            <a:off x="387898" y="1358856"/>
            <a:ext cx="3703713" cy="5499144"/>
            <a:chOff x="7268686" y="800199"/>
            <a:chExt cx="3701432" cy="1844459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44B9C5C3-E601-207E-7FFB-FDF25C8E9724}"/>
                </a:ext>
              </a:extLst>
            </p:cNvPr>
            <p:cNvSpPr/>
            <p:nvPr/>
          </p:nvSpPr>
          <p:spPr>
            <a:xfrm>
              <a:off x="7268686" y="1003288"/>
              <a:ext cx="3556099" cy="1641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雷达图综合展示：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六维度雷达图直观展示项目健康度分布，中心显示综合评分（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0-100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分），支持维度展开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折叠查看详细指标贡献；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维度详细分析卡片：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每个维度独立卡片展示，包含评分、等级标签、数据质量信息和维度的具体指标映射；进度条动画展示各维度得分，颜色编码，快速识别强弱项；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历史趋势对比：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支持多时间段的健康度对比分析，展示项目健康度变化趋势；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智能改进建议：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根据各维度得分自动生成针对性改进建议，评价摘要自动生成，综合各维度表现给出整体健康度评估与关键风险提示。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1717E2E2-6CCA-5062-F280-BDDA4572559B}"/>
                </a:ext>
              </a:extLst>
            </p:cNvPr>
            <p:cNvSpPr/>
            <p:nvPr/>
          </p:nvSpPr>
          <p:spPr>
            <a:xfrm>
              <a:off x="7294595" y="800199"/>
              <a:ext cx="3675523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CHAOSS</a:t>
              </a:r>
              <a:r>
                <a:rPr lang="zh-CN" altLang="en-US" b="1" dirty="0">
                  <a:solidFill>
                    <a:srgbClr val="C3A47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评价界面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：社区健康评估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8" name="图片 7" descr="电脑游戏的屏幕&#10;&#10;AI 生成的内容可能不正确。">
            <a:extLst>
              <a:ext uri="{FF2B5EF4-FFF2-40B4-BE49-F238E27FC236}">
                <a16:creationId xmlns:a16="http://schemas.microsoft.com/office/drawing/2014/main" id="{59C5599F-FBB2-ED4A-50A3-F5665CD0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62" y="1026139"/>
            <a:ext cx="7092620" cy="4193748"/>
          </a:xfrm>
          <a:prstGeom prst="rect">
            <a:avLst/>
          </a:prstGeom>
        </p:spPr>
      </p:pic>
      <p:pic>
        <p:nvPicPr>
          <p:cNvPr id="5" name="图片 4" descr="图片包含 图表&#10;&#10;AI 生成的内容可能不正确。">
            <a:extLst>
              <a:ext uri="{FF2B5EF4-FFF2-40B4-BE49-F238E27FC236}">
                <a16:creationId xmlns:a16="http://schemas.microsoft.com/office/drawing/2014/main" id="{D67E7338-6E85-442C-BB78-6E67EB1C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00" y="2151813"/>
            <a:ext cx="7118544" cy="4518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195A5E-BA85-DD78-1D36-E6E76047D535}"/>
              </a:ext>
            </a:extLst>
          </p:cNvPr>
          <p:cNvSpPr txBox="1"/>
          <p:nvPr/>
        </p:nvSpPr>
        <p:spPr>
          <a:xfrm>
            <a:off x="0" y="972000"/>
            <a:ext cx="160748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96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48075-03D7-6CB1-6EAE-3B9D4F312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48669E66-7A82-6A1A-13A5-844208E442CB}"/>
              </a:ext>
            </a:extLst>
          </p:cNvPr>
          <p:cNvGrpSpPr/>
          <p:nvPr/>
        </p:nvGrpSpPr>
        <p:grpSpPr>
          <a:xfrm>
            <a:off x="110885" y="1710474"/>
            <a:ext cx="4173897" cy="4073471"/>
            <a:chOff x="7147579" y="1113025"/>
            <a:chExt cx="4171327" cy="1366276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A3C6698B-5584-EEA7-EC7D-C7470A571214}"/>
                </a:ext>
              </a:extLst>
            </p:cNvPr>
            <p:cNvSpPr/>
            <p:nvPr/>
          </p:nvSpPr>
          <p:spPr>
            <a:xfrm>
              <a:off x="7147579" y="1405701"/>
              <a:ext cx="4028346" cy="1073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多模式预测分析：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提供预测分析、趋势分析、对比分析、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助手四种模式；支持单指标预测、多指标对比（最多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个）、场景模拟三种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模式，基于 </a:t>
              </a:r>
              <a:r>
                <a:rPr lang="en-US" altLang="zh-CN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多模态时序预测模型，覆盖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个核心指标。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可视化预测展示：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以图表展示历史与预测数据对比，支持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3/6/9/12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个月预测周期，显示置信度、趋势方向、波动性等指标；可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个指标的切换查看，自动处理数据延迟并标注预测起点，提供平滑曲线与交互式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Tooltip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0CA4A0F9-B6A5-D87A-9B6E-8FD182C72BAA}"/>
                </a:ext>
              </a:extLst>
            </p:cNvPr>
            <p:cNvSpPr/>
            <p:nvPr/>
          </p:nvSpPr>
          <p:spPr>
            <a:xfrm>
              <a:off x="7214407" y="1113025"/>
              <a:ext cx="4104499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智能预测：多模态时序预测与场景模拟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9F77DBB-5231-9F53-7949-F5A64D27E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35" y="1772678"/>
            <a:ext cx="7598311" cy="40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559769-5371-648C-5FE2-2904BD830381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chemeClr val="bg1"/>
                </a:solidFill>
                <a:latin typeface="思源宋体 Heavy"/>
                <a:ea typeface="思源宋体 Heavy"/>
              </a:rPr>
              <a:t>项目引入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CB7F52-C1CD-3C7F-9BF8-C107FB9D9E0A}"/>
              </a:ext>
            </a:extLst>
          </p:cNvPr>
          <p:cNvSpPr txBox="1"/>
          <p:nvPr/>
        </p:nvSpPr>
        <p:spPr>
          <a:xfrm>
            <a:off x="3028950" y="2425015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沧澜楷体" charset="-122"/>
                <a:ea typeface="沧澜楷体" charset="-122"/>
              </a:rPr>
              <a:t>ONE ——</a:t>
            </a:r>
            <a:endParaRPr lang="zh-CN" altLang="en-US" sz="4400" dirty="0">
              <a:solidFill>
                <a:schemeClr val="bg1"/>
              </a:solidFill>
              <a:latin typeface="沧澜楷体" charset="-122"/>
              <a:ea typeface="沧澜楷体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04AB1-09AC-E1BD-A3F5-B1FC2171B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C89DE662-3FA6-222D-74A3-734377ECDAC7}"/>
              </a:ext>
            </a:extLst>
          </p:cNvPr>
          <p:cNvGrpSpPr/>
          <p:nvPr/>
        </p:nvGrpSpPr>
        <p:grpSpPr>
          <a:xfrm>
            <a:off x="158315" y="1389762"/>
            <a:ext cx="4107028" cy="5040115"/>
            <a:chOff x="7033349" y="793809"/>
            <a:chExt cx="4104499" cy="1690497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045FAB7C-062E-7518-422B-4BA834CDAEEA}"/>
                </a:ext>
              </a:extLst>
            </p:cNvPr>
            <p:cNvSpPr/>
            <p:nvPr/>
          </p:nvSpPr>
          <p:spPr>
            <a:xfrm>
              <a:off x="7071426" y="1028751"/>
              <a:ext cx="4028346" cy="1455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可解释性分析：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提供预测归因解释，包括预测依据摘要、关键事件时间线、风险提示、驱动因素分析和改进建议，帮助理解预测结果背后的原因。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场景模拟与参数调整：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支持调整新增核心贡献者、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PR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合并率、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解决率、大版本发布开关、营销推广开关等参数，实时计算场景影响并对比基线预测与场景预测，显示总影响百分比和参数影响详情。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多指标协同对比：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支持同时选择最多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个指标进行预测对比，使用不同颜色区分各指标的历史与预测数据，支持双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Y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轴显示，提供各指标的置信度指示器和趋势方向标识，便于发现指标间的关联与差异。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2E354666-F2DA-B016-7F63-A8495BB4B48E}"/>
                </a:ext>
              </a:extLst>
            </p:cNvPr>
            <p:cNvSpPr/>
            <p:nvPr/>
          </p:nvSpPr>
          <p:spPr>
            <a:xfrm>
              <a:off x="7033349" y="793809"/>
              <a:ext cx="4104499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智能预测：多模态时序预测与场景模拟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5489F46-5326-AF80-673A-84A7A7134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89" y="1804333"/>
            <a:ext cx="7598311" cy="40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5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A3EAF-7AE1-850F-C726-D89F7B01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EA5BA3B-62E7-91DB-1CD5-C12BA7590A51}"/>
              </a:ext>
            </a:extLst>
          </p:cNvPr>
          <p:cNvSpPr txBox="1"/>
          <p:nvPr/>
        </p:nvSpPr>
        <p:spPr>
          <a:xfrm>
            <a:off x="259422" y="1288805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部署（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deployment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1AF762A-1AE6-711D-A979-D1C303E10DCB}"/>
              </a:ext>
            </a:extLst>
          </p:cNvPr>
          <p:cNvCxnSpPr>
            <a:cxnSpLocks/>
          </p:cNvCxnSpPr>
          <p:nvPr/>
        </p:nvCxnSpPr>
        <p:spPr>
          <a:xfrm>
            <a:off x="172745" y="1750471"/>
            <a:ext cx="3133364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66C4760-6900-33D8-0FC4-17617E0CD6EB}"/>
              </a:ext>
            </a:extLst>
          </p:cNvPr>
          <p:cNvSpPr txBox="1"/>
          <p:nvPr/>
        </p:nvSpPr>
        <p:spPr>
          <a:xfrm>
            <a:off x="4660305" y="1105485"/>
            <a:ext cx="6732994" cy="64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通过统一安装脚本（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setup.ps1/setup.sh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），覆盖从环境检测、依赖安装到服务启动的全流程自动化，支持按需扩展和维护，降低部署复杂度。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2C411B9-FB42-7BD6-6BB0-1FDD317D9370}"/>
              </a:ext>
            </a:extLst>
          </p:cNvPr>
          <p:cNvGrpSpPr/>
          <p:nvPr/>
        </p:nvGrpSpPr>
        <p:grpSpPr>
          <a:xfrm>
            <a:off x="259422" y="1899689"/>
            <a:ext cx="4405587" cy="3957109"/>
            <a:chOff x="7251735" y="818036"/>
            <a:chExt cx="3556098" cy="1327247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CFCE80D1-03F2-2F0D-7D25-016AA20D4301}"/>
                </a:ext>
              </a:extLst>
            </p:cNvPr>
            <p:cNvSpPr/>
            <p:nvPr/>
          </p:nvSpPr>
          <p:spPr>
            <a:xfrm>
              <a:off x="7251735" y="989098"/>
              <a:ext cx="3173839" cy="1156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统一安装脚本：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为不同系统均提供了六步自动化安装流程，自动检测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Git/Git LFS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Docker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环境，下载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模型权重、训练数据集、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数据库备份等大文件，并自动复制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配置文件到正确位置，确保模型文件完整性验证。</a:t>
              </a:r>
            </a:p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API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密钥配置与依赖管理：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交互式配置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 Token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和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DeepSeek API Key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，自动保存到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.env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文件；检测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Python/Node.js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环境并可选安装前后端依赖，最后提供一键启动所有服务并自动打开浏览器。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4301E48D-8304-22A4-83EE-60B1CA73AC5F}"/>
                </a:ext>
              </a:extLst>
            </p:cNvPr>
            <p:cNvSpPr/>
            <p:nvPr/>
          </p:nvSpPr>
          <p:spPr>
            <a:xfrm>
              <a:off x="7251735" y="818036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一键部署：全流程自动化安装</a:t>
              </a:r>
            </a:p>
          </p:txBody>
        </p:sp>
      </p:grp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5E23F540-289F-3DFF-215D-B6010474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824" y="1819726"/>
            <a:ext cx="6296637" cy="4924721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5435A5FE-8572-FD77-DC5A-54E72FA5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989" y="1831376"/>
            <a:ext cx="5542305" cy="4901419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D7FB1083-97EF-27A1-7270-1A600BF5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905" y="1790082"/>
            <a:ext cx="3744363" cy="4956949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ECF51F94-88AA-D368-EBD1-FF7D74BA4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742" y="1810796"/>
            <a:ext cx="3567110" cy="49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1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6A297-FAC8-2674-0D8C-20C687AE8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CA7DD5D2-B8E1-FD21-0F45-F9E2B8A4A619}"/>
              </a:ext>
            </a:extLst>
          </p:cNvPr>
          <p:cNvSpPr txBox="1"/>
          <p:nvPr/>
        </p:nvSpPr>
        <p:spPr>
          <a:xfrm>
            <a:off x="4875708" y="1288805"/>
            <a:ext cx="6732994" cy="71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提供独立部署方案（</a:t>
            </a:r>
            <a:r>
              <a:rPr lang="en-US" altLang="zh-CN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zh-CN" altLang="en-US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GitPulse</a:t>
            </a:r>
            <a:r>
              <a:rPr lang="zh-CN" altLang="en-US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），为有自主配置需求的用户提供多种选择</a:t>
            </a:r>
            <a:endParaRPr lang="zh-CN" altLang="zh-CN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50D9D5C-4751-DB0E-DACF-596EC1FE14FC}"/>
              </a:ext>
            </a:extLst>
          </p:cNvPr>
          <p:cNvGrpSpPr/>
          <p:nvPr/>
        </p:nvGrpSpPr>
        <p:grpSpPr>
          <a:xfrm>
            <a:off x="385729" y="1788741"/>
            <a:ext cx="11682495" cy="4461648"/>
            <a:chOff x="7251735" y="818036"/>
            <a:chExt cx="3556098" cy="1496474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8D70B016-413F-0FA4-DB20-A2E3FBD002DA}"/>
                </a:ext>
              </a:extLst>
            </p:cNvPr>
            <p:cNvSpPr/>
            <p:nvPr/>
          </p:nvSpPr>
          <p:spPr>
            <a:xfrm>
              <a:off x="7380620" y="1044771"/>
              <a:ext cx="3173839" cy="1269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独立部署：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-export/install.ps1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和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install.sh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 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的独立部署方案，自动检测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Docker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环境并拉取 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镜像，创建数据卷确保数据持久化，恢复完整的知识库数据（包含预配置的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应用、向量数据、模型配置），自动重置管理员账户密码，提供容器管理命令（启动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停止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重启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日志查看），支持通过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docker-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compose.maxkb.yml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进行高级配置。</a:t>
              </a:r>
              <a:endPara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模型部署：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通过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 LFS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自动下载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gitpulse_weights.pt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模型权重文件到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backend/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目录，自动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.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复制配置文件，验证模型文件大小确保下载完整（非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LFS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指针文件），支持按需下载训练数据集 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github_multivar.json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用于模型微调，确保预测服务可正常加载模型进行时序预测分析。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282BA0DE-D341-BB80-86E6-8CB548FA94AF}"/>
                </a:ext>
              </a:extLst>
            </p:cNvPr>
            <p:cNvSpPr/>
            <p:nvPr/>
          </p:nvSpPr>
          <p:spPr>
            <a:xfrm>
              <a:off x="7251735" y="818036"/>
              <a:ext cx="3556098" cy="199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和 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独立部署</a:t>
              </a:r>
            </a:p>
          </p:txBody>
        </p:sp>
      </p:grp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41FA3E4-216E-3380-22A3-4E6C06D3CE50}"/>
              </a:ext>
            </a:extLst>
          </p:cNvPr>
          <p:cNvCxnSpPr>
            <a:cxnSpLocks/>
          </p:cNvCxnSpPr>
          <p:nvPr/>
        </p:nvCxnSpPr>
        <p:spPr>
          <a:xfrm>
            <a:off x="172745" y="1750471"/>
            <a:ext cx="3133364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ECE3785-3493-435D-F26E-0A2AB7C4D48B}"/>
              </a:ext>
            </a:extLst>
          </p:cNvPr>
          <p:cNvSpPr txBox="1"/>
          <p:nvPr/>
        </p:nvSpPr>
        <p:spPr>
          <a:xfrm>
            <a:off x="259422" y="1288805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部署（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deployment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50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微信视频2026-01-13_221123_089">
            <a:hlinkClick r:id="" action="ppaction://media"/>
            <a:extLst>
              <a:ext uri="{FF2B5EF4-FFF2-40B4-BE49-F238E27FC236}">
                <a16:creationId xmlns:a16="http://schemas.microsoft.com/office/drawing/2014/main" id="{5305D27E-C851-76DD-CD11-20F21E580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5901" y="998949"/>
            <a:ext cx="9065642" cy="570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8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9EB3-3502-A6AC-0C25-8AFBE901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5CD4404-E454-6213-7315-8D873B107C28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chemeClr val="bg1"/>
                </a:solidFill>
                <a:latin typeface="思源宋体 Heavy"/>
                <a:ea typeface="思源宋体 Heavy"/>
              </a:rPr>
              <a:t>应用场景与展望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FAD182-297D-B827-02D0-1EC369C549AC}"/>
              </a:ext>
            </a:extLst>
          </p:cNvPr>
          <p:cNvSpPr txBox="1"/>
          <p:nvPr/>
        </p:nvSpPr>
        <p:spPr>
          <a:xfrm>
            <a:off x="2546350" y="2418665"/>
            <a:ext cx="7099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THREE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沧澜楷体" charset="-122"/>
                <a:ea typeface="沧澜楷体" charset="-122"/>
              </a:rPr>
              <a:t> ——</a:t>
            </a:r>
            <a:endParaRPr lang="zh-CN" altLang="en-US" sz="4400" dirty="0">
              <a:solidFill>
                <a:schemeClr val="bg1"/>
              </a:solidFill>
              <a:latin typeface="沧澜楷体" charset="-122"/>
              <a:ea typeface="沧澜楷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0EBB629-9323-1AAB-23FD-8C8EE244B458}"/>
              </a:ext>
            </a:extLst>
          </p:cNvPr>
          <p:cNvGrpSpPr/>
          <p:nvPr/>
        </p:nvGrpSpPr>
        <p:grpSpPr>
          <a:xfrm>
            <a:off x="201923" y="1786516"/>
            <a:ext cx="3653651" cy="4942803"/>
            <a:chOff x="201923" y="1786516"/>
            <a:chExt cx="3653651" cy="4942803"/>
          </a:xfrm>
        </p:grpSpPr>
        <p:sp>
          <p:nvSpPr>
            <p:cNvPr id="42" name="矩形: 圆角 2"/>
            <p:cNvSpPr/>
            <p:nvPr/>
          </p:nvSpPr>
          <p:spPr>
            <a:xfrm>
              <a:off x="201923" y="2247558"/>
              <a:ext cx="3653651" cy="4481761"/>
            </a:xfrm>
            <a:prstGeom prst="roundRect">
              <a:avLst>
                <a:gd name="adj" fmla="val 0"/>
              </a:avLst>
            </a:prstGeom>
            <a:solidFill>
              <a:srgbClr val="458D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快速诊断与决策：</a:t>
              </a:r>
              <a:r>
                <a:rPr lang="zh-CN" altLang="en-US" sz="1600" dirty="0"/>
                <a:t>通过时序指标（</a:t>
              </a:r>
              <a:r>
                <a:rPr lang="en-US" altLang="zh-CN" sz="1600" dirty="0" err="1"/>
                <a:t>OpenDigger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提供的 </a:t>
              </a:r>
              <a:r>
                <a:rPr lang="en-US" altLang="zh-CN" sz="1600" dirty="0"/>
                <a:t>16 </a:t>
              </a:r>
              <a:r>
                <a:rPr lang="zh-CN" altLang="en-US" sz="1600" dirty="0"/>
                <a:t>项）</a:t>
              </a:r>
              <a:r>
                <a:rPr lang="en-US" altLang="zh-CN" sz="1600" dirty="0"/>
                <a:t>+ CHAOSS </a:t>
              </a:r>
              <a:r>
                <a:rPr lang="zh-CN" altLang="en-US" sz="1600" dirty="0"/>
                <a:t>健康评分，快速看到活跃度、响应速度、文档缺口等关键弱点，帮助确定优先修复项。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智能辅助日常维护：</a:t>
              </a:r>
              <a:r>
                <a:rPr lang="en-US" altLang="zh-CN" sz="1600" dirty="0" err="1"/>
                <a:t>GitPulse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时序预测提示未来问题趋势；</a:t>
              </a:r>
              <a:r>
                <a:rPr lang="en-US" altLang="zh-CN" sz="1600" dirty="0" err="1"/>
                <a:t>MaxKB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将 </a:t>
              </a:r>
              <a:r>
                <a:rPr lang="en-US" altLang="zh-CN" sz="1600" dirty="0"/>
                <a:t>README/Issue/PR </a:t>
              </a:r>
              <a:r>
                <a:rPr lang="zh-CN" altLang="en-US" sz="1600" dirty="0"/>
                <a:t>文本结构化并支持问答，减少新人上手与重复问答成本。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提升协作效率：</a:t>
              </a:r>
              <a:r>
                <a:rPr lang="zh-CN" altLang="en-US" sz="1600" dirty="0"/>
                <a:t>自动化的 </a:t>
              </a:r>
              <a:r>
                <a:rPr lang="en-US" altLang="zh-CN" sz="1600" dirty="0"/>
                <a:t>issue/PR </a:t>
              </a:r>
              <a:r>
                <a:rPr lang="zh-CN" altLang="en-US" sz="1600" dirty="0"/>
                <a:t>分类、优先级建议与历史决策检索，降低维护负担并加速问题闭环。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EAF91F3-123D-D70D-918B-070306BA9484}"/>
                </a:ext>
              </a:extLst>
            </p:cNvPr>
            <p:cNvSpPr txBox="1"/>
            <p:nvPr/>
          </p:nvSpPr>
          <p:spPr>
            <a:xfrm>
              <a:off x="679270" y="1786516"/>
              <a:ext cx="24814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rgbClr val="458DCF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开发者与项目维护者</a:t>
              </a:r>
              <a:endParaRPr lang="zh-CN" altLang="en-US" sz="2000" dirty="0">
                <a:solidFill>
                  <a:srgbClr val="458DC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D447AC-54EF-49DE-A0B2-82AB33F19E43}"/>
              </a:ext>
            </a:extLst>
          </p:cNvPr>
          <p:cNvGrpSpPr/>
          <p:nvPr/>
        </p:nvGrpSpPr>
        <p:grpSpPr>
          <a:xfrm>
            <a:off x="4232555" y="1751056"/>
            <a:ext cx="3576717" cy="4978263"/>
            <a:chOff x="4232555" y="1751056"/>
            <a:chExt cx="3576717" cy="4978263"/>
          </a:xfrm>
        </p:grpSpPr>
        <p:sp>
          <p:nvSpPr>
            <p:cNvPr id="43" name="矩形: 圆角 42"/>
            <p:cNvSpPr/>
            <p:nvPr/>
          </p:nvSpPr>
          <p:spPr>
            <a:xfrm>
              <a:off x="4232555" y="2247557"/>
              <a:ext cx="3576717" cy="4481762"/>
            </a:xfrm>
            <a:prstGeom prst="roundRect">
              <a:avLst>
                <a:gd name="adj" fmla="val 0"/>
              </a:avLst>
            </a:prstGeom>
            <a:solidFill>
              <a:srgbClr val="0F5C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大规模可复现分析：</a:t>
              </a:r>
              <a:r>
                <a:rPr lang="zh-CN" altLang="en-US" sz="1600" dirty="0"/>
                <a:t>将量化时序数据与文本语义结合，支持跨项目对比、趋势归因与长期演变研究，输出可解释的研究报告。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深入因果与语义洞察：</a:t>
              </a:r>
              <a:r>
                <a:rPr lang="zh-CN" altLang="en-US" sz="1600" dirty="0"/>
                <a:t>用多模态预测与文本归因分析（结合 </a:t>
              </a:r>
              <a:r>
                <a:rPr lang="en-US" altLang="zh-CN" sz="1600" dirty="0" err="1"/>
                <a:t>DistilBERT</a:t>
              </a:r>
              <a:r>
                <a:rPr lang="en-US" altLang="zh-CN" sz="1600" dirty="0"/>
                <a:t>/LLM</a:t>
              </a:r>
              <a:r>
                <a:rPr lang="zh-CN" altLang="en-US" sz="1600" dirty="0"/>
                <a:t>），揭示文档质量、社区互动与项目可持续性之间的关联。</a:t>
              </a:r>
              <a:endParaRPr lang="en-US" altLang="zh-CN" sz="1600" dirty="0"/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便于数据共享与复现：</a:t>
              </a:r>
              <a:r>
                <a:rPr lang="zh-CN" altLang="en-US" sz="1600" dirty="0"/>
                <a:t>数据落盘（</a:t>
              </a:r>
              <a:r>
                <a:rPr lang="en-US" altLang="zh-CN" sz="1600" dirty="0"/>
                <a:t>timeseries + </a:t>
              </a:r>
              <a:r>
                <a:rPr lang="zh-CN" altLang="en-US" sz="1600" dirty="0"/>
                <a:t>文本）与标准化评估（</a:t>
              </a:r>
              <a:r>
                <a:rPr lang="en-US" altLang="zh-CN" sz="1600" dirty="0"/>
                <a:t>CHAOSS</a:t>
              </a:r>
              <a:r>
                <a:rPr lang="zh-CN" altLang="en-US" sz="1600" dirty="0"/>
                <a:t>），便于复用与同行验证。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7326E4C-F557-1C8F-F393-D3FD22433468}"/>
                </a:ext>
              </a:extLst>
            </p:cNvPr>
            <p:cNvSpPr txBox="1"/>
            <p:nvPr/>
          </p:nvSpPr>
          <p:spPr>
            <a:xfrm>
              <a:off x="4697337" y="1751056"/>
              <a:ext cx="24814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F5CA2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开源生态研究者</a:t>
              </a:r>
              <a:endParaRPr lang="zh-CN" altLang="en-US" sz="2000" dirty="0">
                <a:solidFill>
                  <a:srgbClr val="0F5CA2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073F4B-76FC-ACC4-473D-4D5C2329806C}"/>
              </a:ext>
            </a:extLst>
          </p:cNvPr>
          <p:cNvGrpSpPr/>
          <p:nvPr/>
        </p:nvGrpSpPr>
        <p:grpSpPr>
          <a:xfrm>
            <a:off x="8186254" y="1786516"/>
            <a:ext cx="3576717" cy="4942804"/>
            <a:chOff x="8186254" y="1786516"/>
            <a:chExt cx="3576717" cy="4942804"/>
          </a:xfrm>
        </p:grpSpPr>
        <p:sp>
          <p:nvSpPr>
            <p:cNvPr id="44" name="矩形: 圆角 43"/>
            <p:cNvSpPr/>
            <p:nvPr/>
          </p:nvSpPr>
          <p:spPr>
            <a:xfrm>
              <a:off x="8186254" y="2247558"/>
              <a:ext cx="3576717" cy="4481762"/>
            </a:xfrm>
            <a:prstGeom prst="roundRect">
              <a:avLst>
                <a:gd name="adj" fmla="val 0"/>
              </a:avLst>
            </a:prstGeom>
            <a:solidFill>
              <a:srgbClr val="5C6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依赖评估与风险预警：</a:t>
              </a:r>
              <a:r>
                <a:rPr lang="zh-CN" altLang="en-US" sz="1600" dirty="0"/>
                <a:t>量化第三方组件的维护活跃度与响应趋势，提前识别潜在弃更或风险，</a:t>
              </a:r>
              <a:r>
                <a:rPr lang="zh-CN" altLang="zh-CN" sz="1600" dirty="0"/>
                <a:t>避免依赖</a:t>
              </a:r>
              <a:r>
                <a:rPr lang="en-US" altLang="zh-CN" sz="1600" dirty="0"/>
                <a:t>“</a:t>
              </a:r>
              <a:r>
                <a:rPr lang="zh-CN" altLang="zh-CN" sz="1600" dirty="0"/>
                <a:t>僵尸项目</a:t>
              </a:r>
              <a:r>
                <a:rPr lang="en-US" altLang="zh-CN" sz="1600" dirty="0"/>
                <a:t>”</a:t>
              </a:r>
              <a:r>
                <a:rPr lang="zh-CN" altLang="zh-CN" sz="1600" dirty="0"/>
                <a:t>；结合趋势预测功</a:t>
              </a:r>
              <a:r>
                <a:rPr lang="zh-CN" altLang="en-US" sz="1600" dirty="0"/>
                <a:t>，</a:t>
              </a:r>
              <a:r>
                <a:rPr lang="zh-CN" altLang="zh-CN" sz="1600" dirty="0"/>
                <a:t>预判项目未来发展潜力。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内部治理与知识管理：</a:t>
              </a:r>
              <a:r>
                <a:rPr lang="zh-CN" altLang="en-US" sz="1600" dirty="0"/>
                <a:t>降低部门间沟通与培训成本（知识库 </a:t>
              </a:r>
              <a:r>
                <a:rPr lang="en-US" altLang="zh-CN" sz="1600" dirty="0"/>
                <a:t>+ </a:t>
              </a:r>
              <a:r>
                <a:rPr lang="zh-CN" altLang="en-US" sz="1600" dirty="0"/>
                <a:t>自然语言问答），缩短新成员的上手时间；运维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治理自动化（自动告警、优先级建议），提高资源配置效率。</a:t>
              </a:r>
              <a:endParaRPr lang="zh-CN" altLang="zh-CN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EFC74C8-E189-F383-5281-D230A7257645}"/>
                </a:ext>
              </a:extLst>
            </p:cNvPr>
            <p:cNvSpPr txBox="1"/>
            <p:nvPr/>
          </p:nvSpPr>
          <p:spPr>
            <a:xfrm>
              <a:off x="8733866" y="1786516"/>
              <a:ext cx="24814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5C6368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企业与技术团队</a:t>
              </a:r>
              <a:endParaRPr lang="zh-CN" altLang="en-US" sz="2000" dirty="0">
                <a:solidFill>
                  <a:srgbClr val="5C6368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D84C87-9DE2-F0F7-3C1B-4708E9D4655E}"/>
              </a:ext>
            </a:extLst>
          </p:cNvPr>
          <p:cNvSpPr txBox="1"/>
          <p:nvPr/>
        </p:nvSpPr>
        <p:spPr>
          <a:xfrm>
            <a:off x="461078" y="1355498"/>
            <a:ext cx="11269843" cy="395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聚焦开源生态数据价值挖掘，面向开发者、研究者、企业三类核心用户，提供差异化解决方案：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B4FD1C-8322-AF3A-ABDC-3E945D01684E}"/>
              </a:ext>
            </a:extLst>
          </p:cNvPr>
          <p:cNvSpPr txBox="1"/>
          <p:nvPr/>
        </p:nvSpPr>
        <p:spPr>
          <a:xfrm>
            <a:off x="148892" y="912224"/>
            <a:ext cx="6096912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核心应用场景</a:t>
            </a:r>
            <a:r>
              <a:rPr lang="zh-CN" altLang="en-US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solidFill>
                <a:srgbClr val="295D83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  <p:bldP spid="43" grpId="1" animBg="1"/>
      <p:bldP spid="44" grpId="1" animBg="1"/>
      <p:bldP spid="8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or 3"/>
          <p:cNvCxnSpPr/>
          <p:nvPr/>
        </p:nvCxnSpPr>
        <p:spPr>
          <a:xfrm flipV="1">
            <a:off x="502584" y="4608904"/>
            <a:ext cx="926281" cy="1369962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4" name="Connector 4"/>
          <p:cNvCxnSpPr/>
          <p:nvPr/>
        </p:nvCxnSpPr>
        <p:spPr>
          <a:xfrm>
            <a:off x="1428865" y="4608904"/>
            <a:ext cx="2693219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5" name="Connector 5"/>
          <p:cNvCxnSpPr/>
          <p:nvPr/>
        </p:nvCxnSpPr>
        <p:spPr>
          <a:xfrm flipV="1">
            <a:off x="4122084" y="3238941"/>
            <a:ext cx="926281" cy="1369962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6" name="Connector 6"/>
          <p:cNvCxnSpPr/>
          <p:nvPr/>
        </p:nvCxnSpPr>
        <p:spPr>
          <a:xfrm>
            <a:off x="5048365" y="3238941"/>
            <a:ext cx="2693219" cy="0"/>
          </a:xfrm>
          <a:prstGeom prst="line">
            <a:avLst/>
          </a:prstGeom>
          <a:ln w="9525">
            <a:solidFill>
              <a:schemeClr val="accent2"/>
            </a:solidFill>
          </a:ln>
        </p:spPr>
      </p:cxnSp>
      <p:cxnSp>
        <p:nvCxnSpPr>
          <p:cNvPr id="7" name="Connector 7"/>
          <p:cNvCxnSpPr/>
          <p:nvPr/>
        </p:nvCxnSpPr>
        <p:spPr>
          <a:xfrm flipV="1">
            <a:off x="7741584" y="1868979"/>
            <a:ext cx="926281" cy="1369962"/>
          </a:xfrm>
          <a:prstGeom prst="line">
            <a:avLst/>
          </a:prstGeom>
          <a:ln w="9525">
            <a:solidFill>
              <a:schemeClr val="accent2"/>
            </a:solidFill>
          </a:ln>
        </p:spPr>
      </p:cxnSp>
      <p:cxnSp>
        <p:nvCxnSpPr>
          <p:cNvPr id="8" name="Connector 8"/>
          <p:cNvCxnSpPr/>
          <p:nvPr/>
        </p:nvCxnSpPr>
        <p:spPr>
          <a:xfrm>
            <a:off x="8667865" y="1868979"/>
            <a:ext cx="2693219" cy="0"/>
          </a:xfrm>
          <a:prstGeom prst="line">
            <a:avLst/>
          </a:prstGeom>
          <a:ln w="9525">
            <a:solidFill>
              <a:schemeClr val="accent3"/>
            </a:solidFill>
          </a:ln>
        </p:spPr>
      </p:cxnSp>
      <p:sp>
        <p:nvSpPr>
          <p:cNvPr id="9" name="AutoShape 9"/>
          <p:cNvSpPr/>
          <p:nvPr/>
        </p:nvSpPr>
        <p:spPr>
          <a:xfrm>
            <a:off x="1327266" y="4507304"/>
            <a:ext cx="203198" cy="2031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4946766" y="3137341"/>
            <a:ext cx="203198" cy="2031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8566266" y="1767379"/>
            <a:ext cx="203198" cy="2031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614953" y="4132722"/>
            <a:ext cx="527710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 dirty="0">
                <a:solidFill>
                  <a:srgbClr val="245172"/>
                </a:solidFill>
                <a:latin typeface="思源宋体 Heavy"/>
                <a:ea typeface="思源宋体 Heavy"/>
              </a:rPr>
              <a:t>01</a:t>
            </a:r>
            <a:endParaRPr lang="en-US" sz="1100" dirty="0"/>
          </a:p>
        </p:txBody>
      </p:sp>
      <p:sp>
        <p:nvSpPr>
          <p:cNvPr id="13" name="TextBox 13"/>
          <p:cNvSpPr txBox="1"/>
          <p:nvPr/>
        </p:nvSpPr>
        <p:spPr>
          <a:xfrm>
            <a:off x="5234453" y="2762759"/>
            <a:ext cx="527709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 dirty="0">
                <a:solidFill>
                  <a:srgbClr val="245172"/>
                </a:solidFill>
                <a:latin typeface="思源宋体 Heavy"/>
                <a:ea typeface="思源宋体 Heavy"/>
              </a:rPr>
              <a:t>02</a:t>
            </a:r>
            <a:endParaRPr lang="en-US" sz="1100" dirty="0"/>
          </a:p>
        </p:txBody>
      </p:sp>
      <p:sp>
        <p:nvSpPr>
          <p:cNvPr id="14" name="TextBox 14"/>
          <p:cNvSpPr txBox="1"/>
          <p:nvPr/>
        </p:nvSpPr>
        <p:spPr>
          <a:xfrm>
            <a:off x="8853953" y="1379678"/>
            <a:ext cx="527709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 dirty="0">
                <a:solidFill>
                  <a:srgbClr val="245172"/>
                </a:solidFill>
                <a:latin typeface="思源宋体 Heavy"/>
                <a:ea typeface="思源宋体 Heavy"/>
              </a:rPr>
              <a:t>03</a:t>
            </a:r>
            <a:endParaRPr lang="en-US" sz="1100" dirty="0"/>
          </a:p>
        </p:txBody>
      </p:sp>
      <p:sp>
        <p:nvSpPr>
          <p:cNvPr id="15" name="TextBox 15"/>
          <p:cNvSpPr txBox="1"/>
          <p:nvPr/>
        </p:nvSpPr>
        <p:spPr>
          <a:xfrm>
            <a:off x="1203031" y="5100797"/>
            <a:ext cx="3382193" cy="16741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扩展数据源至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GitLab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、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Bitbucket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等平台，支持自定义指标配置；增强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AI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多模型兼容性（如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GPT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、本地模型），提升多语言问答能力；优化可视化交互，支持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3D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贡献者协作网络与自定义仪表板。</a:t>
            </a:r>
            <a:endParaRPr lang="en-US" sz="1100" dirty="0"/>
          </a:p>
        </p:txBody>
      </p:sp>
      <p:sp>
        <p:nvSpPr>
          <p:cNvPr id="16" name="TextBox 16"/>
          <p:cNvSpPr txBox="1"/>
          <p:nvPr/>
        </p:nvSpPr>
        <p:spPr>
          <a:xfrm>
            <a:off x="1715382" y="4800016"/>
            <a:ext cx="2357489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lvl="0"/>
            <a:r>
              <a:rPr lang="zh-CN" altLang="zh-CN" b="1" dirty="0"/>
              <a:t>短期优化</a:t>
            </a:r>
            <a:r>
              <a:rPr lang="zh-CN" altLang="en-US" b="1" dirty="0"/>
              <a:t>（</a:t>
            </a:r>
            <a:r>
              <a:rPr lang="en-US" altLang="zh-CN" b="1" dirty="0"/>
              <a:t>1-2</a:t>
            </a:r>
            <a:r>
              <a:rPr lang="zh-CN" altLang="en-US" b="1" dirty="0"/>
              <a:t>个月）</a:t>
            </a:r>
            <a:endParaRPr lang="zh-CN" altLang="zh-CN" dirty="0"/>
          </a:p>
        </p:txBody>
      </p:sp>
      <p:sp>
        <p:nvSpPr>
          <p:cNvPr id="17" name="TextBox 17"/>
          <p:cNvSpPr txBox="1"/>
          <p:nvPr/>
        </p:nvSpPr>
        <p:spPr>
          <a:xfrm>
            <a:off x="4946766" y="3687144"/>
            <a:ext cx="2794818" cy="19973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优化时序模型，结合事件驱动预测（如版本发布、安全漏洞）提升指标预测精度；构建项目知识图谱（依赖关系、技术栈关联），实现相似项目推荐与贡献者技能匹配。</a:t>
            </a:r>
            <a:endParaRPr lang="en-US" sz="1100" dirty="0"/>
          </a:p>
        </p:txBody>
      </p:sp>
      <p:sp>
        <p:nvSpPr>
          <p:cNvPr id="18" name="TextBox 18"/>
          <p:cNvSpPr txBox="1"/>
          <p:nvPr/>
        </p:nvSpPr>
        <p:spPr>
          <a:xfrm>
            <a:off x="4946766" y="3393270"/>
            <a:ext cx="279481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lvl="0"/>
            <a:r>
              <a:rPr lang="zh-CN" altLang="zh-CN" b="1" dirty="0"/>
              <a:t>中期升级（</a:t>
            </a:r>
            <a:r>
              <a:rPr lang="en-US" altLang="zh-CN" b="1" dirty="0"/>
              <a:t>3-4 </a:t>
            </a:r>
            <a:r>
              <a:rPr lang="zh-CN" altLang="zh-CN" b="1" dirty="0"/>
              <a:t>个月）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19" name="TextBox 19"/>
          <p:cNvSpPr txBox="1"/>
          <p:nvPr/>
        </p:nvSpPr>
        <p:spPr>
          <a:xfrm>
            <a:off x="8561503" y="2378342"/>
            <a:ext cx="2794818" cy="23205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推进平台化与智能化，提供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SaaS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服务与开放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API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，支持第三方工具集成；实现自动化健康度报告生成与预测性维护建议（如“自动生成季度项目优化报告，聚焦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Issue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响应效率改进”），构建开源数据共享与协作分析社区。</a:t>
            </a:r>
            <a:endParaRPr lang="en-US" sz="1100" dirty="0"/>
          </a:p>
        </p:txBody>
      </p:sp>
      <p:sp>
        <p:nvSpPr>
          <p:cNvPr id="20" name="TextBox 20"/>
          <p:cNvSpPr txBox="1"/>
          <p:nvPr/>
        </p:nvSpPr>
        <p:spPr>
          <a:xfrm>
            <a:off x="8561503" y="2084468"/>
            <a:ext cx="279481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长期愿景（</a:t>
            </a:r>
            <a:r>
              <a:rPr lang="en-US" altLang="zh-CN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5-6</a:t>
            </a:r>
            <a:r>
              <a:rPr lang="zh-CN" altLang="en-US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个月）</a:t>
            </a:r>
            <a:endParaRPr 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F84508-1EB6-121E-3761-07A2305EFC11}"/>
              </a:ext>
            </a:extLst>
          </p:cNvPr>
          <p:cNvSpPr txBox="1"/>
          <p:nvPr/>
        </p:nvSpPr>
        <p:spPr>
          <a:xfrm>
            <a:off x="404906" y="1104153"/>
            <a:ext cx="1524000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技术展望</a:t>
            </a:r>
            <a:endParaRPr lang="zh-CN" altLang="zh-CN" sz="2400" kern="100" dirty="0">
              <a:solidFill>
                <a:srgbClr val="295D83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71759" y="2576244"/>
            <a:ext cx="3069169" cy="2184673"/>
            <a:chOff x="860272" y="2745409"/>
            <a:chExt cx="3069169" cy="2184673"/>
          </a:xfrm>
        </p:grpSpPr>
        <p:sp>
          <p:nvSpPr>
            <p:cNvPr id="5" name="Rectangle 4"/>
            <p:cNvSpPr/>
            <p:nvPr/>
          </p:nvSpPr>
          <p:spPr>
            <a:xfrm>
              <a:off x="860272" y="3397931"/>
              <a:ext cx="3040143" cy="1532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通过“量化指标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+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语义分析”双维度画像，让项目健康度、社区协作模式等隐性信息显性化，促进开源项目的可持续发展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272" y="2745409"/>
              <a:ext cx="3069169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01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提升开源生态透明度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307716" y="2402374"/>
            <a:ext cx="0" cy="301897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81430" y="2402374"/>
            <a:ext cx="0" cy="301897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/>
        </p:nvSpPr>
        <p:spPr>
          <a:xfrm>
            <a:off x="4523062" y="1390266"/>
            <a:ext cx="3022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67744">
                        <a:lumMod val="80000"/>
                        <a:lumOff val="20000"/>
                      </a:srgbClr>
                    </a:gs>
                    <a:gs pos="100000">
                      <a:srgbClr val="967744"/>
                    </a:gs>
                  </a:gsLst>
                  <a:lin ang="5400000" scaled="0"/>
                </a:gradFill>
                <a:effectLst/>
                <a:uLnTx/>
                <a:uFillTx/>
                <a:cs typeface="+mn-ea"/>
                <a:sym typeface="+mn-lt"/>
              </a:rPr>
              <a:t>生态价值与社会意义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74502" y="2583928"/>
            <a:ext cx="3040143" cy="2176989"/>
            <a:chOff x="4663015" y="2753093"/>
            <a:chExt cx="3040143" cy="2176989"/>
          </a:xfrm>
        </p:grpSpPr>
        <p:sp>
          <p:nvSpPr>
            <p:cNvPr id="16" name="Rectangle 4"/>
            <p:cNvSpPr/>
            <p:nvPr/>
          </p:nvSpPr>
          <p:spPr>
            <a:xfrm>
              <a:off x="4663015" y="3397931"/>
              <a:ext cx="3040143" cy="1532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自然语言问答、交互式可视化等设计，使非技术人员也能高效利用开源数据，推动“数据驱动决策”在开源社区普及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Rectangle 7"/>
            <p:cNvSpPr/>
            <p:nvPr/>
          </p:nvSpPr>
          <p:spPr>
            <a:xfrm>
              <a:off x="4777166" y="2753093"/>
              <a:ext cx="2637665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02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降低数据分析门槛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48216" y="2576244"/>
            <a:ext cx="3040143" cy="2554005"/>
            <a:chOff x="8436729" y="2745409"/>
            <a:chExt cx="3040143" cy="2554005"/>
          </a:xfrm>
        </p:grpSpPr>
        <p:sp>
          <p:nvSpPr>
            <p:cNvPr id="18" name="Rectangle 4"/>
            <p:cNvSpPr/>
            <p:nvPr/>
          </p:nvSpPr>
          <p:spPr>
            <a:xfrm>
              <a:off x="8436729" y="3397931"/>
              <a:ext cx="3040143" cy="1901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作为开源工具链的创新实践，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OpenVista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探索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LLM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与时序分析的融合路径，为同类工具开发提供可复用的技术范式，助力开源生态的智能化升级。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Rectangle 7"/>
            <p:cNvSpPr/>
            <p:nvPr/>
          </p:nvSpPr>
          <p:spPr>
            <a:xfrm>
              <a:off x="8436729" y="2745409"/>
              <a:ext cx="2637665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03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赋能开源生态创新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1DAA734-7137-13F1-99FC-A4066770FD6F}"/>
              </a:ext>
            </a:extLst>
          </p:cNvPr>
          <p:cNvSpPr txBox="1"/>
          <p:nvPr/>
        </p:nvSpPr>
        <p:spPr>
          <a:xfrm>
            <a:off x="1866065" y="5617300"/>
            <a:ext cx="8482839" cy="711477"/>
          </a:xfrm>
          <a:prstGeom prst="rect">
            <a:avLst/>
          </a:prstGeom>
          <a:ln>
            <a:solidFill>
              <a:srgbClr val="D2B08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通过精准定位用户需求与技术演进规划，</a:t>
            </a: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致力于成为连接开源数据、开发者与社区的核心枢纽，为开源生态的繁荣与可持续发展提供智能化支撑。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39799" y="3152756"/>
            <a:ext cx="6112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感谢聆听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E9E49E-B331-BA26-1620-106A7DC06BD3}"/>
              </a:ext>
            </a:extLst>
          </p:cNvPr>
          <p:cNvSpPr txBox="1"/>
          <p:nvPr/>
        </p:nvSpPr>
        <p:spPr>
          <a:xfrm>
            <a:off x="8207179" y="5845002"/>
            <a:ext cx="45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队伍名称：请求相应队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队员：王婧秋 詹江叶煜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973244"/>
            <a:ext cx="5029200" cy="6124576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6A0143-BC63-41D7-CE4C-B30672F1D9F3}"/>
              </a:ext>
            </a:extLst>
          </p:cNvPr>
          <p:cNvSpPr txBox="1"/>
          <p:nvPr/>
        </p:nvSpPr>
        <p:spPr>
          <a:xfrm>
            <a:off x="5380258" y="1628260"/>
            <a:ext cx="6367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随着全球开源生态的爆发式增长，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GitHub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作为核心代码托管平台已承载数百万开源项目，每日产生海量动态数据（如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 Issue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讨论、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PR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流转、代码提交、社区互动等）。</a:t>
            </a:r>
            <a:endParaRPr lang="en-US" altLang="zh-CN" sz="2800" dirty="0">
              <a:latin typeface="沧澜楷体"/>
              <a:ea typeface="华文楷体" panose="02010600040101010101" pitchFamily="2" charset="-122"/>
            </a:endParaRPr>
          </a:p>
          <a:p>
            <a:endParaRPr lang="en-US" altLang="zh-CN" sz="2800" dirty="0">
              <a:latin typeface="沧澜楷体"/>
              <a:ea typeface="华文楷体" panose="02010600040101010101" pitchFamily="2" charset="-122"/>
            </a:endParaRPr>
          </a:p>
          <a:p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这些数据蕴含着项目健康度、社区活跃度、开发者协作模式、项目本身性质以及用途等关键信息，是评估开源项目生命力、指导社区运营的核心依据</a:t>
            </a:r>
            <a:endParaRPr lang="zh-CN" altLang="en-US" sz="2800" dirty="0">
              <a:latin typeface="沧澜楷体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00F5-3302-41C7-3CA2-625FE82B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8F3B8D66-82F8-6EA0-C2C3-FBD054A5322A}"/>
              </a:ext>
            </a:extLst>
          </p:cNvPr>
          <p:cNvGrpSpPr/>
          <p:nvPr/>
        </p:nvGrpSpPr>
        <p:grpSpPr>
          <a:xfrm>
            <a:off x="1063647" y="1677336"/>
            <a:ext cx="9491092" cy="1675147"/>
            <a:chOff x="1063647" y="1677336"/>
            <a:chExt cx="9491092" cy="16751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F422219-C9CF-D1F5-E272-0EB25B3D5EF8}"/>
                </a:ext>
              </a:extLst>
            </p:cNvPr>
            <p:cNvSpPr/>
            <p:nvPr/>
          </p:nvSpPr>
          <p:spPr>
            <a:xfrm>
              <a:off x="1655603" y="1677336"/>
              <a:ext cx="8899136" cy="16751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CB0116E-FA87-3D9B-CDF1-4C6312CEF458}"/>
                </a:ext>
              </a:extLst>
            </p:cNvPr>
            <p:cNvSpPr/>
            <p:nvPr/>
          </p:nvSpPr>
          <p:spPr>
            <a:xfrm>
              <a:off x="1063647" y="1981968"/>
              <a:ext cx="1183912" cy="1152619"/>
            </a:xfrm>
            <a:prstGeom prst="ellipse">
              <a:avLst/>
            </a:prstGeom>
            <a:solidFill>
              <a:srgbClr val="D2B08E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7688712-4101-9302-9FA7-04B40D2554E7}"/>
                </a:ext>
              </a:extLst>
            </p:cNvPr>
            <p:cNvGrpSpPr/>
            <p:nvPr/>
          </p:nvGrpSpPr>
          <p:grpSpPr>
            <a:xfrm>
              <a:off x="2534632" y="1851887"/>
              <a:ext cx="8020106" cy="1399331"/>
              <a:chOff x="2605071" y="1008860"/>
              <a:chExt cx="7781292" cy="1337228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0F66FF1-F09E-D0D2-7186-05D2D990F935}"/>
                  </a:ext>
                </a:extLst>
              </p:cNvPr>
              <p:cNvSpPr txBox="1"/>
              <p:nvPr/>
            </p:nvSpPr>
            <p:spPr>
              <a:xfrm>
                <a:off x="2605071" y="1367658"/>
                <a:ext cx="7781292" cy="978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以 </a:t>
                </a:r>
                <a:r>
                  <a:rPr lang="en-US" altLang="zh-CN" sz="1400" kern="100" dirty="0" err="1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OpenDigger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为例，其核心能力聚焦于 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GitHub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事件的时序统计（如活跃度、贡献者数量、响应速度等量化指标），但未能覆盖 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Issue/PR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的文本内容、标签（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Label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）、评论情感等语义信息，导致无法深入分析项目问题类型（如功能需求、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Bug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修复）、社区讨论焦点等关键维度。</a:t>
                </a:r>
                <a:endParaRPr lang="zh-CN" altLang="en-US" sz="1000" kern="100" dirty="0">
                  <a:solidFill>
                    <a:schemeClr val="bg1"/>
                  </a:solidFill>
                  <a:effectLst/>
                  <a:latin typeface="Noto Sans SC" panose="020B0200000000000000" pitchFamily="34" charset="-122"/>
                  <a:ea typeface="Noto Sans SC" panose="020B0200000000000000" pitchFamily="34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8A2417-0C19-0795-C225-8ED8270A22C0}"/>
                  </a:ext>
                </a:extLst>
              </p:cNvPr>
              <p:cNvSpPr txBox="1"/>
              <p:nvPr/>
            </p:nvSpPr>
            <p:spPr>
              <a:xfrm>
                <a:off x="2605071" y="1008860"/>
                <a:ext cx="2209800" cy="352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kern="100" dirty="0">
                    <a:solidFill>
                      <a:schemeClr val="bg1"/>
                    </a:solidFill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数据维度单一：</a:t>
                </a:r>
                <a:endParaRPr lang="zh-CN" altLang="en-US" b="1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</a:endParaRPr>
              </a:p>
            </p:txBody>
          </p:sp>
        </p:grpSp>
        <p:sp>
          <p:nvSpPr>
            <p:cNvPr id="18" name="图形">
              <a:extLst>
                <a:ext uri="{FF2B5EF4-FFF2-40B4-BE49-F238E27FC236}">
                  <a16:creationId xmlns:a16="http://schemas.microsoft.com/office/drawing/2014/main" id="{01E76929-4E5D-30B7-A2B6-2C36759C4396}"/>
                </a:ext>
              </a:extLst>
            </p:cNvPr>
            <p:cNvSpPr/>
            <p:nvPr/>
          </p:nvSpPr>
          <p:spPr>
            <a:xfrm>
              <a:off x="1090234" y="1993651"/>
              <a:ext cx="1130736" cy="1129249"/>
            </a:xfrm>
            <a:prstGeom prst="ellipse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sym typeface="+mn-lt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Noto Sans SC" panose="020B0200000000000000" pitchFamily="34" charset="-122"/>
                <a:ea typeface="Noto Sans SC" panose="020B0200000000000000" pitchFamily="34" charset="-122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2B1E367-BBB3-14DB-E9C9-5B52415E9264}"/>
              </a:ext>
            </a:extLst>
          </p:cNvPr>
          <p:cNvGrpSpPr/>
          <p:nvPr/>
        </p:nvGrpSpPr>
        <p:grpSpPr>
          <a:xfrm>
            <a:off x="1062428" y="3464315"/>
            <a:ext cx="9492311" cy="1675147"/>
            <a:chOff x="1062428" y="3464315"/>
            <a:chExt cx="9492311" cy="167514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EBBCD72-2BE1-FD72-1407-B16943D54DA9}"/>
                </a:ext>
              </a:extLst>
            </p:cNvPr>
            <p:cNvSpPr/>
            <p:nvPr/>
          </p:nvSpPr>
          <p:spPr>
            <a:xfrm>
              <a:off x="1655603" y="3464315"/>
              <a:ext cx="8899136" cy="16751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6BEF08F-A917-DCB2-24C3-981D2690B609}"/>
                </a:ext>
              </a:extLst>
            </p:cNvPr>
            <p:cNvSpPr/>
            <p:nvPr/>
          </p:nvSpPr>
          <p:spPr>
            <a:xfrm>
              <a:off x="1080240" y="3738348"/>
              <a:ext cx="1183912" cy="1152619"/>
            </a:xfrm>
            <a:prstGeom prst="ellipse">
              <a:avLst/>
            </a:prstGeom>
            <a:solidFill>
              <a:srgbClr val="D2B08E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prstClr val="white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</a:rPr>
                <a:t>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5BF57A3-2B52-4000-28C5-92FAC7076BDB}"/>
                </a:ext>
              </a:extLst>
            </p:cNvPr>
            <p:cNvGrpSpPr/>
            <p:nvPr/>
          </p:nvGrpSpPr>
          <p:grpSpPr>
            <a:xfrm>
              <a:off x="2601602" y="3598315"/>
              <a:ext cx="7712800" cy="1424064"/>
              <a:chOff x="2535183" y="2825717"/>
              <a:chExt cx="4205303" cy="1141873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8B8B21-48D8-882E-C53D-4392B6CDF1DE}"/>
                  </a:ext>
                </a:extLst>
              </p:cNvPr>
              <p:cNvSpPr txBox="1"/>
              <p:nvPr/>
            </p:nvSpPr>
            <p:spPr>
              <a:xfrm>
                <a:off x="2535183" y="3146609"/>
                <a:ext cx="4205303" cy="820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传统工具多停留在静态指标展示（如 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Star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数、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Fork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量），缺乏对趋势变化的归因解释和对项目的全面评估与</a:t>
                </a:r>
                <a:r>
                  <a:rPr lang="zh-CN" altLang="en-US" sz="1400" kern="100" dirty="0">
                    <a:solidFill>
                      <a:schemeClr val="bg1"/>
                    </a:solidFill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理解，无法自动将这些时序数据转化为自然语言分析文本，导致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新人用户难以配置乃至使用，且数据分散在 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GitHub API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、第三方统计平台等多个来源，难以形成统一分析视图。</a:t>
                </a:r>
                <a:endParaRPr lang="zh-CN" altLang="en-US" sz="1000" kern="100" dirty="0">
                  <a:solidFill>
                    <a:schemeClr val="bg1"/>
                  </a:solidFill>
                  <a:effectLst/>
                  <a:latin typeface="Noto Sans SC" panose="020B0200000000000000" pitchFamily="34" charset="-122"/>
                  <a:ea typeface="Noto Sans SC" panose="020B0200000000000000" pitchFamily="34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F93C17-F90F-DC0F-EB7E-6DAD29A16616}"/>
                  </a:ext>
                </a:extLst>
              </p:cNvPr>
              <p:cNvSpPr txBox="1"/>
              <p:nvPr/>
            </p:nvSpPr>
            <p:spPr>
              <a:xfrm>
                <a:off x="2535183" y="2825717"/>
                <a:ext cx="2209800" cy="296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分析深度不足：</a:t>
                </a:r>
                <a:endParaRPr lang="zh-CN" altLang="en-US" b="1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</a:endParaRPr>
              </a:p>
            </p:txBody>
          </p:sp>
        </p:grpSp>
        <p:sp>
          <p:nvSpPr>
            <p:cNvPr id="19" name="图形">
              <a:extLst>
                <a:ext uri="{FF2B5EF4-FFF2-40B4-BE49-F238E27FC236}">
                  <a16:creationId xmlns:a16="http://schemas.microsoft.com/office/drawing/2014/main" id="{CD1FFBF5-B2E4-FBA1-169F-72D7FDF1D442}"/>
                </a:ext>
              </a:extLst>
            </p:cNvPr>
            <p:cNvSpPr/>
            <p:nvPr/>
          </p:nvSpPr>
          <p:spPr>
            <a:xfrm>
              <a:off x="1062428" y="3757711"/>
              <a:ext cx="1183912" cy="1111215"/>
            </a:xfrm>
            <a:prstGeom prst="ellipse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000" dirty="0">
                  <a:latin typeface="Noto Sans SC" panose="020B0200000000000000" pitchFamily="34" charset="-122"/>
                  <a:ea typeface="Noto Sans SC" panose="020B0200000000000000" pitchFamily="34" charset="-122"/>
                  <a:cs typeface="+mn-ea"/>
                  <a:sym typeface="+mn-lt"/>
                </a:rPr>
                <a:t>2</a:t>
              </a:r>
              <a:endParaRPr lang="zh-CN" altLang="en-US" sz="2400" dirty="0"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7371F43-8F18-9F1D-B99A-ED2DDB7F7CF2}"/>
              </a:ext>
            </a:extLst>
          </p:cNvPr>
          <p:cNvGrpSpPr/>
          <p:nvPr/>
        </p:nvGrpSpPr>
        <p:grpSpPr>
          <a:xfrm>
            <a:off x="1080240" y="5233343"/>
            <a:ext cx="9474499" cy="1675147"/>
            <a:chOff x="1080240" y="5233343"/>
            <a:chExt cx="9474499" cy="16751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4F70905-F1FB-0AAB-70E6-E19DCDFE8D53}"/>
                </a:ext>
              </a:extLst>
            </p:cNvPr>
            <p:cNvSpPr/>
            <p:nvPr/>
          </p:nvSpPr>
          <p:spPr>
            <a:xfrm>
              <a:off x="1655603" y="5233343"/>
              <a:ext cx="8899136" cy="16751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496D2F1-641C-FD8A-B371-3B5465C335B9}"/>
                </a:ext>
              </a:extLst>
            </p:cNvPr>
            <p:cNvSpPr/>
            <p:nvPr/>
          </p:nvSpPr>
          <p:spPr>
            <a:xfrm>
              <a:off x="1080240" y="5525775"/>
              <a:ext cx="1183912" cy="1152619"/>
            </a:xfrm>
            <a:prstGeom prst="ellipse">
              <a:avLst/>
            </a:prstGeom>
            <a:solidFill>
              <a:srgbClr val="D2B08E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prstClr val="white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</a:rPr>
                <a:t>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SC" panose="020B0200000000000000" pitchFamily="34" charset="-122"/>
                <a:ea typeface="Noto Sans SC" panose="020B0200000000000000" pitchFamily="34" charset="-122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01729FE-00B2-CD4E-1003-BC9809471F91}"/>
                </a:ext>
              </a:extLst>
            </p:cNvPr>
            <p:cNvGrpSpPr/>
            <p:nvPr/>
          </p:nvGrpSpPr>
          <p:grpSpPr>
            <a:xfrm>
              <a:off x="2592803" y="5409829"/>
              <a:ext cx="7520531" cy="1415409"/>
              <a:chOff x="2528476" y="4249682"/>
              <a:chExt cx="4205303" cy="1490484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E9834EB-C30D-0887-463B-FD170CFE50B1}"/>
                  </a:ext>
                </a:extLst>
              </p:cNvPr>
              <p:cNvSpPr txBox="1"/>
              <p:nvPr/>
            </p:nvSpPr>
            <p:spPr>
              <a:xfrm>
                <a:off x="2528476" y="4661989"/>
                <a:ext cx="4205303" cy="1078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Noto Sans SC" panose="020B0200000000000000" pitchFamily="34" charset="-122"/>
                    <a:ea typeface="Noto Sans SC" panose="020B0200000000000000" pitchFamily="34" charset="-122"/>
                    <a:cs typeface="阿里巴巴普惠体 R" panose="00020600040101010101" pitchFamily="18" charset="-122"/>
                  </a:rPr>
                  <a:t>单个项目的使用文档多为技术化描述，多且杂且分散。且缺乏直观的交互指引，新人用户难以快速掌握具体用法、参数配置及常见问题解决方案，亟需搭建自然语言问答交互能力，让用户通过日常提问即可获取针对性的使用指导。</a:t>
                </a:r>
                <a:endParaRPr lang="zh-CN" altLang="en-US" sz="1000" kern="100" dirty="0">
                  <a:solidFill>
                    <a:schemeClr val="bg1"/>
                  </a:solidFill>
                  <a:effectLst/>
                  <a:latin typeface="Noto Sans SC" panose="020B0200000000000000" pitchFamily="34" charset="-122"/>
                  <a:ea typeface="Noto Sans SC" panose="020B0200000000000000" pitchFamily="34" charset="-122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98897B7-9C6F-47EA-C6CC-3E1685592CBA}"/>
                  </a:ext>
                </a:extLst>
              </p:cNvPr>
              <p:cNvSpPr txBox="1"/>
              <p:nvPr/>
            </p:nvSpPr>
            <p:spPr>
              <a:xfrm>
                <a:off x="2528476" y="4249682"/>
                <a:ext cx="2209800" cy="388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Noto Sans SC" panose="020B0200000000000000" pitchFamily="34" charset="-122"/>
                    <a:ea typeface="Noto Sans SC" panose="020B0200000000000000" pitchFamily="34" charset="-122"/>
                  </a:rPr>
                  <a:t>交互体验门槛高：</a:t>
                </a:r>
                <a:endParaRPr lang="zh-CN" altLang="en-US" b="1" dirty="0">
                  <a:solidFill>
                    <a:schemeClr val="bg1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</a:endParaRPr>
              </a:p>
            </p:txBody>
          </p:sp>
        </p:grpSp>
        <p:sp>
          <p:nvSpPr>
            <p:cNvPr id="20" name="图形">
              <a:extLst>
                <a:ext uri="{FF2B5EF4-FFF2-40B4-BE49-F238E27FC236}">
                  <a16:creationId xmlns:a16="http://schemas.microsoft.com/office/drawing/2014/main" id="{8A3241B3-CB6D-F937-AD17-CCE9D74043A2}"/>
                </a:ext>
              </a:extLst>
            </p:cNvPr>
            <p:cNvSpPr/>
            <p:nvPr/>
          </p:nvSpPr>
          <p:spPr>
            <a:xfrm>
              <a:off x="1106826" y="5553910"/>
              <a:ext cx="1130736" cy="1096348"/>
            </a:xfrm>
            <a:prstGeom prst="ellipse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000" dirty="0">
                  <a:latin typeface="Noto Sans SC" panose="020B0200000000000000" pitchFamily="34" charset="-122"/>
                  <a:ea typeface="Noto Sans SC" panose="020B0200000000000000" pitchFamily="34" charset="-122"/>
                  <a:cs typeface="+mn-ea"/>
                  <a:sym typeface="+mn-lt"/>
                </a:rPr>
                <a:t>3</a:t>
              </a:r>
              <a:endParaRPr lang="zh-CN" altLang="en-US" sz="4000" dirty="0">
                <a:latin typeface="Noto Sans SC" panose="020B0200000000000000" pitchFamily="34" charset="-122"/>
                <a:ea typeface="Noto Sans SC" panose="020B02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181DC08-272F-1767-0C23-66C606667DA5}"/>
              </a:ext>
            </a:extLst>
          </p:cNvPr>
          <p:cNvSpPr txBox="1"/>
          <p:nvPr/>
        </p:nvSpPr>
        <p:spPr>
          <a:xfrm>
            <a:off x="201586" y="1096771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6874A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然而，当前开源项目分析工具仍面临显著瓶颈：</a:t>
            </a:r>
          </a:p>
        </p:txBody>
      </p:sp>
    </p:spTree>
    <p:extLst>
      <p:ext uri="{BB962C8B-B14F-4D97-AF65-F5344CB8AC3E}">
        <p14:creationId xmlns:p14="http://schemas.microsoft.com/office/powerpoint/2010/main" val="2741839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961D-16F3-BFC1-3A72-4B0BC23CD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87577D4-A0E5-6266-349F-B9757A2A8FBB}"/>
              </a:ext>
            </a:extLst>
          </p:cNvPr>
          <p:cNvSpPr txBox="1"/>
          <p:nvPr/>
        </p:nvSpPr>
        <p:spPr>
          <a:xfrm>
            <a:off x="794389" y="1020701"/>
            <a:ext cx="10368437" cy="88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近年来，大语言模型（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LLM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）与检索增强生成（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RAG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）技术的成熟为突破上述瓶颈提供了技术支撑。结合大赛指定的开源工具 </a:t>
            </a:r>
            <a:r>
              <a:rPr lang="en-US" altLang="zh-CN" b="1" kern="100" dirty="0" err="1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b="1" kern="100" dirty="0" err="1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，可实现数据能力与 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AI 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交互能力的深度融合：</a:t>
            </a:r>
            <a:endParaRPr lang="en-US" altLang="zh-CN" b="1" kern="100" dirty="0">
              <a:solidFill>
                <a:srgbClr val="6874A4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A2018D-E32A-86A8-ED66-07AE42B96A5E}"/>
              </a:ext>
            </a:extLst>
          </p:cNvPr>
          <p:cNvSpPr txBox="1"/>
          <p:nvPr/>
        </p:nvSpPr>
        <p:spPr>
          <a:xfrm>
            <a:off x="1237118" y="2235100"/>
            <a:ext cx="10526627" cy="231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OpenDigger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 + GitHub API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的时序数据基础：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其通过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“事件流采集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增量聚合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时序建模”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的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pipeline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，能稳定输出按月粒度的项目量化指标（如 </a:t>
            </a:r>
            <a:r>
              <a:rPr lang="en-US" altLang="zh-CN" sz="16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OpenRank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、贡献者）增长曲线，本项目具体统计的是月份数据，从项目创建时间开始，到当下时间结束，为趋势分析提供结构化数据底座。例如，其按“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repo+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时间粒度”构建的宽表模型，支持对活跃度、响应速度等指标进行历史回溯与横向对比。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GitHub API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则作为数据补充来源，负责获取 </a:t>
            </a:r>
            <a:r>
              <a:rPr lang="en-US" altLang="zh-CN" sz="16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OpenDigger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难以覆盖的非结构化文本数据（如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Issue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详情、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PR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讨论内容、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Commit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备注、仓库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README/Contributing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等描述性文件）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,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两者协同形成 “量化指标 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+ 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文本信息” 的完整数据支撑。</a:t>
            </a:r>
            <a:endParaRPr lang="zh-CN" altLang="en-US" sz="1050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B0E385-9142-08D8-6C41-5B2C44F2C71A}"/>
              </a:ext>
            </a:extLst>
          </p:cNvPr>
          <p:cNvSpPr txBox="1"/>
          <p:nvPr/>
        </p:nvSpPr>
        <p:spPr>
          <a:xfrm>
            <a:off x="1194884" y="4953532"/>
            <a:ext cx="10568861" cy="158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的知识库与问答能力：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轻量级企业级知识库问答系统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支持多格式文档导入（如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Markdown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PDF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）、文本智能分块、向量嵌入与存储，可将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GitHub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文本数据（如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Issue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内容、项目文档）转化为可检索的知识库。结合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LLM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的自然语言理解能力，能实现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以问答形式查询项目问题分类统计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解释指标异常原因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等高级交互。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08FF8C8-7A40-7453-5001-01C616FD683B}"/>
              </a:ext>
            </a:extLst>
          </p:cNvPr>
          <p:cNvGrpSpPr/>
          <p:nvPr/>
        </p:nvGrpSpPr>
        <p:grpSpPr>
          <a:xfrm>
            <a:off x="212448" y="5387978"/>
            <a:ext cx="711733" cy="711733"/>
            <a:chOff x="212449" y="5428310"/>
            <a:chExt cx="711733" cy="71173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3679DE5-4FFD-A37A-A41E-52C1463A2EB4}"/>
                </a:ext>
              </a:extLst>
            </p:cNvPr>
            <p:cNvSpPr/>
            <p:nvPr/>
          </p:nvSpPr>
          <p:spPr>
            <a:xfrm>
              <a:off x="212449" y="5428310"/>
              <a:ext cx="711733" cy="7117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76374753-0625-64A3-470A-5055F1E47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474" y="5617666"/>
              <a:ext cx="383682" cy="333020"/>
            </a:xfrm>
            <a:custGeom>
              <a:avLst/>
              <a:gdLst>
                <a:gd name="T0" fmla="*/ 2147 w 3281"/>
                <a:gd name="T1" fmla="*/ 989 h 2847"/>
                <a:gd name="T2" fmla="*/ 2147 w 3281"/>
                <a:gd name="T3" fmla="*/ 989 h 2847"/>
                <a:gd name="T4" fmla="*/ 3161 w 3281"/>
                <a:gd name="T5" fmla="*/ 989 h 2847"/>
                <a:gd name="T6" fmla="*/ 2437 w 3281"/>
                <a:gd name="T7" fmla="*/ 265 h 2847"/>
                <a:gd name="T8" fmla="*/ 2002 w 3281"/>
                <a:gd name="T9" fmla="*/ 265 h 2847"/>
                <a:gd name="T10" fmla="*/ 1785 w 3281"/>
                <a:gd name="T11" fmla="*/ 482 h 2847"/>
                <a:gd name="T12" fmla="*/ 1423 w 3281"/>
                <a:gd name="T13" fmla="*/ 120 h 2847"/>
                <a:gd name="T14" fmla="*/ 989 w 3281"/>
                <a:gd name="T15" fmla="*/ 120 h 2847"/>
                <a:gd name="T16" fmla="*/ 120 w 3281"/>
                <a:gd name="T17" fmla="*/ 989 h 2847"/>
                <a:gd name="T18" fmla="*/ 120 w 3281"/>
                <a:gd name="T19" fmla="*/ 1424 h 2847"/>
                <a:gd name="T20" fmla="*/ 1423 w 3281"/>
                <a:gd name="T21" fmla="*/ 2727 h 2847"/>
                <a:gd name="T22" fmla="*/ 1858 w 3281"/>
                <a:gd name="T23" fmla="*/ 2727 h 2847"/>
                <a:gd name="T24" fmla="*/ 2944 w 3281"/>
                <a:gd name="T25" fmla="*/ 1641 h 2847"/>
                <a:gd name="T26" fmla="*/ 3161 w 3281"/>
                <a:gd name="T27" fmla="*/ 1424 h 2847"/>
                <a:gd name="T28" fmla="*/ 3161 w 3281"/>
                <a:gd name="T29" fmla="*/ 989 h 2847"/>
                <a:gd name="T30" fmla="*/ 2582 w 3281"/>
                <a:gd name="T31" fmla="*/ 1713 h 2847"/>
                <a:gd name="T32" fmla="*/ 2509 w 3281"/>
                <a:gd name="T33" fmla="*/ 1786 h 2847"/>
                <a:gd name="T34" fmla="*/ 2365 w 3281"/>
                <a:gd name="T35" fmla="*/ 1641 h 2847"/>
                <a:gd name="T36" fmla="*/ 2220 w 3281"/>
                <a:gd name="T37" fmla="*/ 1641 h 2847"/>
                <a:gd name="T38" fmla="*/ 2220 w 3281"/>
                <a:gd name="T39" fmla="*/ 1786 h 2847"/>
                <a:gd name="T40" fmla="*/ 2365 w 3281"/>
                <a:gd name="T41" fmla="*/ 1930 h 2847"/>
                <a:gd name="T42" fmla="*/ 2220 w 3281"/>
                <a:gd name="T43" fmla="*/ 2075 h 2847"/>
                <a:gd name="T44" fmla="*/ 1930 w 3281"/>
                <a:gd name="T45" fmla="*/ 1786 h 2847"/>
                <a:gd name="T46" fmla="*/ 1785 w 3281"/>
                <a:gd name="T47" fmla="*/ 1786 h 2847"/>
                <a:gd name="T48" fmla="*/ 1785 w 3281"/>
                <a:gd name="T49" fmla="*/ 1930 h 2847"/>
                <a:gd name="T50" fmla="*/ 2075 w 3281"/>
                <a:gd name="T51" fmla="*/ 2220 h 2847"/>
                <a:gd name="T52" fmla="*/ 1930 w 3281"/>
                <a:gd name="T53" fmla="*/ 2365 h 2847"/>
                <a:gd name="T54" fmla="*/ 1496 w 3281"/>
                <a:gd name="T55" fmla="*/ 1930 h 2847"/>
                <a:gd name="T56" fmla="*/ 1351 w 3281"/>
                <a:gd name="T57" fmla="*/ 1930 h 2847"/>
                <a:gd name="T58" fmla="*/ 1351 w 3281"/>
                <a:gd name="T59" fmla="*/ 2075 h 2847"/>
                <a:gd name="T60" fmla="*/ 1785 w 3281"/>
                <a:gd name="T61" fmla="*/ 2510 h 2847"/>
                <a:gd name="T62" fmla="*/ 1713 w 3281"/>
                <a:gd name="T63" fmla="*/ 2582 h 2847"/>
                <a:gd name="T64" fmla="*/ 1568 w 3281"/>
                <a:gd name="T65" fmla="*/ 2582 h 2847"/>
                <a:gd name="T66" fmla="*/ 265 w 3281"/>
                <a:gd name="T67" fmla="*/ 1279 h 2847"/>
                <a:gd name="T68" fmla="*/ 265 w 3281"/>
                <a:gd name="T69" fmla="*/ 1134 h 2847"/>
                <a:gd name="T70" fmla="*/ 1134 w 3281"/>
                <a:gd name="T71" fmla="*/ 265 h 2847"/>
                <a:gd name="T72" fmla="*/ 1278 w 3281"/>
                <a:gd name="T73" fmla="*/ 265 h 2847"/>
                <a:gd name="T74" fmla="*/ 1640 w 3281"/>
                <a:gd name="T75" fmla="*/ 627 h 2847"/>
                <a:gd name="T76" fmla="*/ 1496 w 3281"/>
                <a:gd name="T77" fmla="*/ 772 h 2847"/>
                <a:gd name="T78" fmla="*/ 1496 w 3281"/>
                <a:gd name="T79" fmla="*/ 1206 h 2847"/>
                <a:gd name="T80" fmla="*/ 1640 w 3281"/>
                <a:gd name="T81" fmla="*/ 1351 h 2847"/>
                <a:gd name="T82" fmla="*/ 2075 w 3281"/>
                <a:gd name="T83" fmla="*/ 1351 h 2847"/>
                <a:gd name="T84" fmla="*/ 2220 w 3281"/>
                <a:gd name="T85" fmla="*/ 1206 h 2847"/>
                <a:gd name="T86" fmla="*/ 2582 w 3281"/>
                <a:gd name="T87" fmla="*/ 1568 h 2847"/>
                <a:gd name="T88" fmla="*/ 2582 w 3281"/>
                <a:gd name="T89" fmla="*/ 1713 h 2847"/>
                <a:gd name="T90" fmla="*/ 3016 w 3281"/>
                <a:gd name="T91" fmla="*/ 1279 h 2847"/>
                <a:gd name="T92" fmla="*/ 2799 w 3281"/>
                <a:gd name="T93" fmla="*/ 1496 h 2847"/>
                <a:gd name="T94" fmla="*/ 2582 w 3281"/>
                <a:gd name="T95" fmla="*/ 1279 h 2847"/>
                <a:gd name="T96" fmla="*/ 2292 w 3281"/>
                <a:gd name="T97" fmla="*/ 989 h 2847"/>
                <a:gd name="T98" fmla="*/ 2147 w 3281"/>
                <a:gd name="T99" fmla="*/ 989 h 2847"/>
                <a:gd name="T100" fmla="*/ 2075 w 3281"/>
                <a:gd name="T101" fmla="*/ 1062 h 2847"/>
                <a:gd name="T102" fmla="*/ 1930 w 3281"/>
                <a:gd name="T103" fmla="*/ 1206 h 2847"/>
                <a:gd name="T104" fmla="*/ 1785 w 3281"/>
                <a:gd name="T105" fmla="*/ 1206 h 2847"/>
                <a:gd name="T106" fmla="*/ 1640 w 3281"/>
                <a:gd name="T107" fmla="*/ 1062 h 2847"/>
                <a:gd name="T108" fmla="*/ 1640 w 3281"/>
                <a:gd name="T109" fmla="*/ 917 h 2847"/>
                <a:gd name="T110" fmla="*/ 1785 w 3281"/>
                <a:gd name="T111" fmla="*/ 772 h 2847"/>
                <a:gd name="T112" fmla="*/ 2147 w 3281"/>
                <a:gd name="T113" fmla="*/ 410 h 2847"/>
                <a:gd name="T114" fmla="*/ 2292 w 3281"/>
                <a:gd name="T115" fmla="*/ 410 h 2847"/>
                <a:gd name="T116" fmla="*/ 2437 w 3281"/>
                <a:gd name="T117" fmla="*/ 555 h 2847"/>
                <a:gd name="T118" fmla="*/ 3016 w 3281"/>
                <a:gd name="T119" fmla="*/ 1134 h 2847"/>
                <a:gd name="T120" fmla="*/ 3016 w 3281"/>
                <a:gd name="T121" fmla="*/ 1279 h 2847"/>
                <a:gd name="T122" fmla="*/ 3016 w 3281"/>
                <a:gd name="T123" fmla="*/ 1279 h 2847"/>
                <a:gd name="T124" fmla="*/ 3016 w 3281"/>
                <a:gd name="T125" fmla="*/ 1279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81" h="2847">
                  <a:moveTo>
                    <a:pt x="2147" y="989"/>
                  </a:moveTo>
                  <a:cubicBezTo>
                    <a:pt x="2147" y="989"/>
                    <a:pt x="2147" y="989"/>
                    <a:pt x="2147" y="989"/>
                  </a:cubicBezTo>
                  <a:moveTo>
                    <a:pt x="3161" y="989"/>
                  </a:moveTo>
                  <a:cubicBezTo>
                    <a:pt x="2437" y="265"/>
                    <a:pt x="2437" y="265"/>
                    <a:pt x="2437" y="265"/>
                  </a:cubicBezTo>
                  <a:cubicBezTo>
                    <a:pt x="2317" y="145"/>
                    <a:pt x="2122" y="145"/>
                    <a:pt x="2002" y="265"/>
                  </a:cubicBezTo>
                  <a:cubicBezTo>
                    <a:pt x="1785" y="482"/>
                    <a:pt x="1785" y="482"/>
                    <a:pt x="1785" y="482"/>
                  </a:cubicBezTo>
                  <a:cubicBezTo>
                    <a:pt x="1423" y="120"/>
                    <a:pt x="1423" y="120"/>
                    <a:pt x="1423" y="120"/>
                  </a:cubicBezTo>
                  <a:cubicBezTo>
                    <a:pt x="1303" y="0"/>
                    <a:pt x="1109" y="0"/>
                    <a:pt x="989" y="120"/>
                  </a:cubicBezTo>
                  <a:cubicBezTo>
                    <a:pt x="120" y="989"/>
                    <a:pt x="120" y="989"/>
                    <a:pt x="120" y="989"/>
                  </a:cubicBezTo>
                  <a:cubicBezTo>
                    <a:pt x="0" y="1109"/>
                    <a:pt x="0" y="1304"/>
                    <a:pt x="120" y="1424"/>
                  </a:cubicBezTo>
                  <a:cubicBezTo>
                    <a:pt x="1423" y="2727"/>
                    <a:pt x="1423" y="2727"/>
                    <a:pt x="1423" y="2727"/>
                  </a:cubicBezTo>
                  <a:cubicBezTo>
                    <a:pt x="1543" y="2847"/>
                    <a:pt x="1738" y="2847"/>
                    <a:pt x="1858" y="2727"/>
                  </a:cubicBezTo>
                  <a:cubicBezTo>
                    <a:pt x="2944" y="1641"/>
                    <a:pt x="2944" y="1641"/>
                    <a:pt x="2944" y="1641"/>
                  </a:cubicBezTo>
                  <a:cubicBezTo>
                    <a:pt x="3161" y="1424"/>
                    <a:pt x="3161" y="1424"/>
                    <a:pt x="3161" y="1424"/>
                  </a:cubicBezTo>
                  <a:cubicBezTo>
                    <a:pt x="3281" y="1304"/>
                    <a:pt x="3281" y="1109"/>
                    <a:pt x="3161" y="989"/>
                  </a:cubicBezTo>
                  <a:close/>
                  <a:moveTo>
                    <a:pt x="2582" y="1713"/>
                  </a:moveTo>
                  <a:cubicBezTo>
                    <a:pt x="2509" y="1786"/>
                    <a:pt x="2509" y="1786"/>
                    <a:pt x="2509" y="1786"/>
                  </a:cubicBezTo>
                  <a:cubicBezTo>
                    <a:pt x="2365" y="1641"/>
                    <a:pt x="2365" y="1641"/>
                    <a:pt x="2365" y="1641"/>
                  </a:cubicBezTo>
                  <a:cubicBezTo>
                    <a:pt x="2325" y="1601"/>
                    <a:pt x="2260" y="1601"/>
                    <a:pt x="2220" y="1641"/>
                  </a:cubicBezTo>
                  <a:cubicBezTo>
                    <a:pt x="2180" y="1681"/>
                    <a:pt x="2180" y="1746"/>
                    <a:pt x="2220" y="1786"/>
                  </a:cubicBezTo>
                  <a:cubicBezTo>
                    <a:pt x="2365" y="1930"/>
                    <a:pt x="2365" y="1930"/>
                    <a:pt x="2365" y="1930"/>
                  </a:cubicBezTo>
                  <a:cubicBezTo>
                    <a:pt x="2220" y="2075"/>
                    <a:pt x="2220" y="2075"/>
                    <a:pt x="2220" y="2075"/>
                  </a:cubicBezTo>
                  <a:cubicBezTo>
                    <a:pt x="1930" y="1786"/>
                    <a:pt x="1930" y="1786"/>
                    <a:pt x="1930" y="1786"/>
                  </a:cubicBezTo>
                  <a:cubicBezTo>
                    <a:pt x="1890" y="1746"/>
                    <a:pt x="1825" y="1746"/>
                    <a:pt x="1785" y="1786"/>
                  </a:cubicBezTo>
                  <a:cubicBezTo>
                    <a:pt x="1745" y="1826"/>
                    <a:pt x="1745" y="1890"/>
                    <a:pt x="1785" y="1930"/>
                  </a:cubicBezTo>
                  <a:cubicBezTo>
                    <a:pt x="2075" y="2220"/>
                    <a:pt x="2075" y="2220"/>
                    <a:pt x="2075" y="2220"/>
                  </a:cubicBezTo>
                  <a:cubicBezTo>
                    <a:pt x="1930" y="2365"/>
                    <a:pt x="1930" y="2365"/>
                    <a:pt x="1930" y="2365"/>
                  </a:cubicBezTo>
                  <a:cubicBezTo>
                    <a:pt x="1496" y="1930"/>
                    <a:pt x="1496" y="1930"/>
                    <a:pt x="1496" y="1930"/>
                  </a:cubicBezTo>
                  <a:cubicBezTo>
                    <a:pt x="1456" y="1890"/>
                    <a:pt x="1391" y="1890"/>
                    <a:pt x="1351" y="1930"/>
                  </a:cubicBezTo>
                  <a:cubicBezTo>
                    <a:pt x="1311" y="1970"/>
                    <a:pt x="1311" y="2035"/>
                    <a:pt x="1351" y="2075"/>
                  </a:cubicBezTo>
                  <a:cubicBezTo>
                    <a:pt x="1785" y="2510"/>
                    <a:pt x="1785" y="2510"/>
                    <a:pt x="1785" y="2510"/>
                  </a:cubicBezTo>
                  <a:cubicBezTo>
                    <a:pt x="1713" y="2582"/>
                    <a:pt x="1713" y="2582"/>
                    <a:pt x="1713" y="2582"/>
                  </a:cubicBezTo>
                  <a:cubicBezTo>
                    <a:pt x="1673" y="2622"/>
                    <a:pt x="1608" y="2622"/>
                    <a:pt x="1568" y="2582"/>
                  </a:cubicBezTo>
                  <a:cubicBezTo>
                    <a:pt x="265" y="1279"/>
                    <a:pt x="265" y="1279"/>
                    <a:pt x="265" y="1279"/>
                  </a:cubicBezTo>
                  <a:cubicBezTo>
                    <a:pt x="225" y="1239"/>
                    <a:pt x="225" y="1174"/>
                    <a:pt x="265" y="1134"/>
                  </a:cubicBezTo>
                  <a:cubicBezTo>
                    <a:pt x="1134" y="265"/>
                    <a:pt x="1134" y="265"/>
                    <a:pt x="1134" y="265"/>
                  </a:cubicBezTo>
                  <a:cubicBezTo>
                    <a:pt x="1174" y="225"/>
                    <a:pt x="1238" y="225"/>
                    <a:pt x="1278" y="265"/>
                  </a:cubicBezTo>
                  <a:cubicBezTo>
                    <a:pt x="1640" y="627"/>
                    <a:pt x="1640" y="627"/>
                    <a:pt x="1640" y="627"/>
                  </a:cubicBezTo>
                  <a:cubicBezTo>
                    <a:pt x="1496" y="772"/>
                    <a:pt x="1496" y="772"/>
                    <a:pt x="1496" y="772"/>
                  </a:cubicBezTo>
                  <a:cubicBezTo>
                    <a:pt x="1376" y="892"/>
                    <a:pt x="1376" y="1086"/>
                    <a:pt x="1496" y="1206"/>
                  </a:cubicBezTo>
                  <a:cubicBezTo>
                    <a:pt x="1640" y="1351"/>
                    <a:pt x="1640" y="1351"/>
                    <a:pt x="1640" y="1351"/>
                  </a:cubicBezTo>
                  <a:cubicBezTo>
                    <a:pt x="1760" y="1471"/>
                    <a:pt x="1955" y="1471"/>
                    <a:pt x="2075" y="1351"/>
                  </a:cubicBezTo>
                  <a:cubicBezTo>
                    <a:pt x="2220" y="1206"/>
                    <a:pt x="2220" y="1206"/>
                    <a:pt x="2220" y="1206"/>
                  </a:cubicBezTo>
                  <a:cubicBezTo>
                    <a:pt x="2582" y="1568"/>
                    <a:pt x="2582" y="1568"/>
                    <a:pt x="2582" y="1568"/>
                  </a:cubicBezTo>
                  <a:cubicBezTo>
                    <a:pt x="2622" y="1608"/>
                    <a:pt x="2622" y="1673"/>
                    <a:pt x="2582" y="1713"/>
                  </a:cubicBezTo>
                  <a:close/>
                  <a:moveTo>
                    <a:pt x="3016" y="1279"/>
                  </a:moveTo>
                  <a:cubicBezTo>
                    <a:pt x="2799" y="1496"/>
                    <a:pt x="2799" y="1496"/>
                    <a:pt x="2799" y="1496"/>
                  </a:cubicBezTo>
                  <a:cubicBezTo>
                    <a:pt x="2582" y="1279"/>
                    <a:pt x="2582" y="1279"/>
                    <a:pt x="2582" y="1279"/>
                  </a:cubicBezTo>
                  <a:cubicBezTo>
                    <a:pt x="2292" y="989"/>
                    <a:pt x="2292" y="989"/>
                    <a:pt x="2292" y="989"/>
                  </a:cubicBezTo>
                  <a:cubicBezTo>
                    <a:pt x="2252" y="949"/>
                    <a:pt x="2187" y="949"/>
                    <a:pt x="2147" y="989"/>
                  </a:cubicBezTo>
                  <a:cubicBezTo>
                    <a:pt x="2075" y="1062"/>
                    <a:pt x="2075" y="1062"/>
                    <a:pt x="2075" y="1062"/>
                  </a:cubicBezTo>
                  <a:cubicBezTo>
                    <a:pt x="1930" y="1206"/>
                    <a:pt x="1930" y="1206"/>
                    <a:pt x="1930" y="1206"/>
                  </a:cubicBezTo>
                  <a:cubicBezTo>
                    <a:pt x="1890" y="1246"/>
                    <a:pt x="1825" y="1246"/>
                    <a:pt x="1785" y="1206"/>
                  </a:cubicBezTo>
                  <a:cubicBezTo>
                    <a:pt x="1640" y="1062"/>
                    <a:pt x="1640" y="1062"/>
                    <a:pt x="1640" y="1062"/>
                  </a:cubicBezTo>
                  <a:cubicBezTo>
                    <a:pt x="1600" y="1022"/>
                    <a:pt x="1600" y="957"/>
                    <a:pt x="1640" y="917"/>
                  </a:cubicBezTo>
                  <a:cubicBezTo>
                    <a:pt x="1785" y="772"/>
                    <a:pt x="1785" y="772"/>
                    <a:pt x="1785" y="772"/>
                  </a:cubicBezTo>
                  <a:cubicBezTo>
                    <a:pt x="2147" y="410"/>
                    <a:pt x="2147" y="410"/>
                    <a:pt x="2147" y="410"/>
                  </a:cubicBezTo>
                  <a:cubicBezTo>
                    <a:pt x="2187" y="370"/>
                    <a:pt x="2252" y="370"/>
                    <a:pt x="2292" y="410"/>
                  </a:cubicBezTo>
                  <a:cubicBezTo>
                    <a:pt x="2437" y="555"/>
                    <a:pt x="2437" y="555"/>
                    <a:pt x="2437" y="555"/>
                  </a:cubicBezTo>
                  <a:cubicBezTo>
                    <a:pt x="3016" y="1134"/>
                    <a:pt x="3016" y="1134"/>
                    <a:pt x="3016" y="1134"/>
                  </a:cubicBezTo>
                  <a:cubicBezTo>
                    <a:pt x="3056" y="1174"/>
                    <a:pt x="3056" y="1239"/>
                    <a:pt x="3016" y="1279"/>
                  </a:cubicBezTo>
                  <a:close/>
                  <a:moveTo>
                    <a:pt x="3016" y="1279"/>
                  </a:moveTo>
                  <a:cubicBezTo>
                    <a:pt x="3016" y="1279"/>
                    <a:pt x="3016" y="1279"/>
                    <a:pt x="3016" y="127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EFC315-A20E-8B1E-1A92-5ECAD796714F}"/>
              </a:ext>
            </a:extLst>
          </p:cNvPr>
          <p:cNvGrpSpPr/>
          <p:nvPr/>
        </p:nvGrpSpPr>
        <p:grpSpPr>
          <a:xfrm>
            <a:off x="212448" y="3073133"/>
            <a:ext cx="711733" cy="711733"/>
            <a:chOff x="212449" y="2388755"/>
            <a:chExt cx="711733" cy="71173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30D925B-3BFF-7B66-CBBC-B9E78D2C286F}"/>
                </a:ext>
              </a:extLst>
            </p:cNvPr>
            <p:cNvSpPr/>
            <p:nvPr/>
          </p:nvSpPr>
          <p:spPr>
            <a:xfrm>
              <a:off x="212449" y="2388755"/>
              <a:ext cx="711733" cy="7117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73">
              <a:extLst>
                <a:ext uri="{FF2B5EF4-FFF2-40B4-BE49-F238E27FC236}">
                  <a16:creationId xmlns:a16="http://schemas.microsoft.com/office/drawing/2014/main" id="{7DF70622-9F08-3016-C813-7704BDCBD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076" y="2572461"/>
              <a:ext cx="344478" cy="344320"/>
            </a:xfrm>
            <a:custGeom>
              <a:avLst/>
              <a:gdLst>
                <a:gd name="T0" fmla="*/ 1385 w 2870"/>
                <a:gd name="T1" fmla="*/ 2868 h 2869"/>
                <a:gd name="T2" fmla="*/ 1187 w 2870"/>
                <a:gd name="T3" fmla="*/ 2767 h 2869"/>
                <a:gd name="T4" fmla="*/ 680 w 2870"/>
                <a:gd name="T5" fmla="*/ 2560 h 2869"/>
                <a:gd name="T6" fmla="*/ 316 w 2870"/>
                <a:gd name="T7" fmla="*/ 2331 h 2869"/>
                <a:gd name="T8" fmla="*/ 390 w 2870"/>
                <a:gd name="T9" fmla="*/ 2013 h 2869"/>
                <a:gd name="T10" fmla="*/ 12 w 2870"/>
                <a:gd name="T11" fmla="*/ 1606 h 2869"/>
                <a:gd name="T12" fmla="*/ 10 w 2870"/>
                <a:gd name="T13" fmla="*/ 1278 h 2869"/>
                <a:gd name="T14" fmla="*/ 287 w 2870"/>
                <a:gd name="T15" fmla="*/ 1105 h 2869"/>
                <a:gd name="T16" fmla="*/ 308 w 2870"/>
                <a:gd name="T17" fmla="*/ 550 h 2869"/>
                <a:gd name="T18" fmla="*/ 669 w 2870"/>
                <a:gd name="T19" fmla="*/ 318 h 2869"/>
                <a:gd name="T20" fmla="*/ 1174 w 2870"/>
                <a:gd name="T21" fmla="*/ 106 h 2869"/>
                <a:gd name="T22" fmla="*/ 1485 w 2870"/>
                <a:gd name="T23" fmla="*/ 2 h 2869"/>
                <a:gd name="T24" fmla="*/ 1684 w 2870"/>
                <a:gd name="T25" fmla="*/ 103 h 2869"/>
                <a:gd name="T26" fmla="*/ 2190 w 2870"/>
                <a:gd name="T27" fmla="*/ 310 h 2869"/>
                <a:gd name="T28" fmla="*/ 2554 w 2870"/>
                <a:gd name="T29" fmla="*/ 539 h 2869"/>
                <a:gd name="T30" fmla="*/ 2480 w 2870"/>
                <a:gd name="T31" fmla="*/ 857 h 2869"/>
                <a:gd name="T32" fmla="*/ 2859 w 2870"/>
                <a:gd name="T33" fmla="*/ 1264 h 2869"/>
                <a:gd name="T34" fmla="*/ 2860 w 2870"/>
                <a:gd name="T35" fmla="*/ 1592 h 2869"/>
                <a:gd name="T36" fmla="*/ 2583 w 2870"/>
                <a:gd name="T37" fmla="*/ 1765 h 2869"/>
                <a:gd name="T38" fmla="*/ 2563 w 2870"/>
                <a:gd name="T39" fmla="*/ 2320 h 2869"/>
                <a:gd name="T40" fmla="*/ 2201 w 2870"/>
                <a:gd name="T41" fmla="*/ 2552 h 2869"/>
                <a:gd name="T42" fmla="*/ 1696 w 2870"/>
                <a:gd name="T43" fmla="*/ 2764 h 2869"/>
                <a:gd name="T44" fmla="*/ 1436 w 2870"/>
                <a:gd name="T45" fmla="*/ 2869 h 2869"/>
                <a:gd name="T46" fmla="*/ 1392 w 2870"/>
                <a:gd name="T47" fmla="*/ 2663 h 2869"/>
                <a:gd name="T48" fmla="*/ 2021 w 2870"/>
                <a:gd name="T49" fmla="*/ 2275 h 2869"/>
                <a:gd name="T50" fmla="*/ 2353 w 2870"/>
                <a:gd name="T51" fmla="*/ 2252 h 2869"/>
                <a:gd name="T52" fmla="*/ 2662 w 2870"/>
                <a:gd name="T53" fmla="*/ 1494 h 2869"/>
                <a:gd name="T54" fmla="*/ 2662 w 2870"/>
                <a:gd name="T55" fmla="*/ 1364 h 2869"/>
                <a:gd name="T56" fmla="*/ 2345 w 2870"/>
                <a:gd name="T57" fmla="*/ 609 h 2869"/>
                <a:gd name="T58" fmla="*/ 1615 w 2870"/>
                <a:gd name="T59" fmla="*/ 427 h 2869"/>
                <a:gd name="T60" fmla="*/ 1478 w 2870"/>
                <a:gd name="T61" fmla="*/ 207 h 2869"/>
                <a:gd name="T62" fmla="*/ 850 w 2870"/>
                <a:gd name="T63" fmla="*/ 595 h 2869"/>
                <a:gd name="T64" fmla="*/ 517 w 2870"/>
                <a:gd name="T65" fmla="*/ 618 h 2869"/>
                <a:gd name="T66" fmla="*/ 208 w 2870"/>
                <a:gd name="T67" fmla="*/ 1376 h 2869"/>
                <a:gd name="T68" fmla="*/ 208 w 2870"/>
                <a:gd name="T69" fmla="*/ 1506 h 2869"/>
                <a:gd name="T70" fmla="*/ 525 w 2870"/>
                <a:gd name="T71" fmla="*/ 2261 h 2869"/>
                <a:gd name="T72" fmla="*/ 1255 w 2870"/>
                <a:gd name="T73" fmla="*/ 2443 h 2869"/>
                <a:gd name="T74" fmla="*/ 1435 w 2870"/>
                <a:gd name="T75" fmla="*/ 2049 h 2869"/>
                <a:gd name="T76" fmla="*/ 1435 w 2870"/>
                <a:gd name="T77" fmla="*/ 821 h 2869"/>
                <a:gd name="T78" fmla="*/ 1435 w 2870"/>
                <a:gd name="T79" fmla="*/ 2049 h 2869"/>
                <a:gd name="T80" fmla="*/ 1025 w 2870"/>
                <a:gd name="T81" fmla="*/ 1435 h 2869"/>
                <a:gd name="T82" fmla="*/ 1845 w 2870"/>
                <a:gd name="T83" fmla="*/ 1435 h 2869"/>
                <a:gd name="T84" fmla="*/ 1435 w 2870"/>
                <a:gd name="T85" fmla="*/ 1025 h 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70" h="2869">
                  <a:moveTo>
                    <a:pt x="1436" y="2869"/>
                  </a:moveTo>
                  <a:cubicBezTo>
                    <a:pt x="1419" y="2869"/>
                    <a:pt x="1402" y="2868"/>
                    <a:pt x="1385" y="2868"/>
                  </a:cubicBezTo>
                  <a:cubicBezTo>
                    <a:pt x="1349" y="2866"/>
                    <a:pt x="1313" y="2864"/>
                    <a:pt x="1278" y="2860"/>
                  </a:cubicBezTo>
                  <a:cubicBezTo>
                    <a:pt x="1229" y="2855"/>
                    <a:pt x="1191" y="2815"/>
                    <a:pt x="1187" y="2767"/>
                  </a:cubicBezTo>
                  <a:cubicBezTo>
                    <a:pt x="1181" y="2697"/>
                    <a:pt x="1153" y="2634"/>
                    <a:pt x="1105" y="2583"/>
                  </a:cubicBezTo>
                  <a:cubicBezTo>
                    <a:pt x="992" y="2461"/>
                    <a:pt x="805" y="2451"/>
                    <a:pt x="680" y="2560"/>
                  </a:cubicBezTo>
                  <a:cubicBezTo>
                    <a:pt x="643" y="2592"/>
                    <a:pt x="588" y="2593"/>
                    <a:pt x="550" y="2563"/>
                  </a:cubicBezTo>
                  <a:cubicBezTo>
                    <a:pt x="463" y="2495"/>
                    <a:pt x="385" y="2417"/>
                    <a:pt x="316" y="2331"/>
                  </a:cubicBezTo>
                  <a:cubicBezTo>
                    <a:pt x="286" y="2293"/>
                    <a:pt x="286" y="2238"/>
                    <a:pt x="318" y="2201"/>
                  </a:cubicBezTo>
                  <a:cubicBezTo>
                    <a:pt x="363" y="2148"/>
                    <a:pt x="388" y="2083"/>
                    <a:pt x="390" y="2013"/>
                  </a:cubicBezTo>
                  <a:cubicBezTo>
                    <a:pt x="396" y="1847"/>
                    <a:pt x="271" y="1708"/>
                    <a:pt x="106" y="1696"/>
                  </a:cubicBezTo>
                  <a:cubicBezTo>
                    <a:pt x="57" y="1693"/>
                    <a:pt x="17" y="1655"/>
                    <a:pt x="12" y="1606"/>
                  </a:cubicBezTo>
                  <a:cubicBezTo>
                    <a:pt x="3" y="1533"/>
                    <a:pt x="0" y="1459"/>
                    <a:pt x="2" y="1385"/>
                  </a:cubicBezTo>
                  <a:cubicBezTo>
                    <a:pt x="4" y="1349"/>
                    <a:pt x="6" y="1313"/>
                    <a:pt x="10" y="1278"/>
                  </a:cubicBezTo>
                  <a:cubicBezTo>
                    <a:pt x="15" y="1229"/>
                    <a:pt x="55" y="1191"/>
                    <a:pt x="104" y="1187"/>
                  </a:cubicBezTo>
                  <a:cubicBezTo>
                    <a:pt x="173" y="1181"/>
                    <a:pt x="236" y="1153"/>
                    <a:pt x="287" y="1105"/>
                  </a:cubicBezTo>
                  <a:cubicBezTo>
                    <a:pt x="409" y="992"/>
                    <a:pt x="419" y="805"/>
                    <a:pt x="311" y="680"/>
                  </a:cubicBezTo>
                  <a:cubicBezTo>
                    <a:pt x="279" y="643"/>
                    <a:pt x="277" y="588"/>
                    <a:pt x="308" y="550"/>
                  </a:cubicBezTo>
                  <a:cubicBezTo>
                    <a:pt x="375" y="463"/>
                    <a:pt x="453" y="385"/>
                    <a:pt x="539" y="316"/>
                  </a:cubicBezTo>
                  <a:cubicBezTo>
                    <a:pt x="577" y="285"/>
                    <a:pt x="632" y="286"/>
                    <a:pt x="669" y="318"/>
                  </a:cubicBezTo>
                  <a:cubicBezTo>
                    <a:pt x="722" y="363"/>
                    <a:pt x="787" y="388"/>
                    <a:pt x="857" y="390"/>
                  </a:cubicBezTo>
                  <a:cubicBezTo>
                    <a:pt x="1026" y="398"/>
                    <a:pt x="1162" y="271"/>
                    <a:pt x="1174" y="106"/>
                  </a:cubicBezTo>
                  <a:cubicBezTo>
                    <a:pt x="1177" y="57"/>
                    <a:pt x="1215" y="17"/>
                    <a:pt x="1264" y="12"/>
                  </a:cubicBezTo>
                  <a:cubicBezTo>
                    <a:pt x="1337" y="3"/>
                    <a:pt x="1411" y="0"/>
                    <a:pt x="1485" y="2"/>
                  </a:cubicBezTo>
                  <a:cubicBezTo>
                    <a:pt x="1521" y="4"/>
                    <a:pt x="1557" y="6"/>
                    <a:pt x="1593" y="10"/>
                  </a:cubicBezTo>
                  <a:cubicBezTo>
                    <a:pt x="1641" y="15"/>
                    <a:pt x="1679" y="55"/>
                    <a:pt x="1684" y="103"/>
                  </a:cubicBezTo>
                  <a:cubicBezTo>
                    <a:pt x="1689" y="173"/>
                    <a:pt x="1717" y="236"/>
                    <a:pt x="1765" y="287"/>
                  </a:cubicBezTo>
                  <a:cubicBezTo>
                    <a:pt x="1878" y="409"/>
                    <a:pt x="2065" y="419"/>
                    <a:pt x="2190" y="310"/>
                  </a:cubicBezTo>
                  <a:cubicBezTo>
                    <a:pt x="2227" y="278"/>
                    <a:pt x="2282" y="277"/>
                    <a:pt x="2321" y="307"/>
                  </a:cubicBezTo>
                  <a:cubicBezTo>
                    <a:pt x="2407" y="375"/>
                    <a:pt x="2485" y="453"/>
                    <a:pt x="2554" y="539"/>
                  </a:cubicBezTo>
                  <a:cubicBezTo>
                    <a:pt x="2585" y="577"/>
                    <a:pt x="2584" y="632"/>
                    <a:pt x="2552" y="669"/>
                  </a:cubicBezTo>
                  <a:cubicBezTo>
                    <a:pt x="2507" y="722"/>
                    <a:pt x="2482" y="787"/>
                    <a:pt x="2480" y="857"/>
                  </a:cubicBezTo>
                  <a:cubicBezTo>
                    <a:pt x="2474" y="1023"/>
                    <a:pt x="2599" y="1162"/>
                    <a:pt x="2764" y="1174"/>
                  </a:cubicBezTo>
                  <a:cubicBezTo>
                    <a:pt x="2813" y="1177"/>
                    <a:pt x="2853" y="1215"/>
                    <a:pt x="2859" y="1264"/>
                  </a:cubicBezTo>
                  <a:cubicBezTo>
                    <a:pt x="2867" y="1336"/>
                    <a:pt x="2870" y="1411"/>
                    <a:pt x="2868" y="1485"/>
                  </a:cubicBezTo>
                  <a:cubicBezTo>
                    <a:pt x="2866" y="1521"/>
                    <a:pt x="2864" y="1557"/>
                    <a:pt x="2860" y="1592"/>
                  </a:cubicBezTo>
                  <a:cubicBezTo>
                    <a:pt x="2855" y="1641"/>
                    <a:pt x="2815" y="1679"/>
                    <a:pt x="2767" y="1683"/>
                  </a:cubicBezTo>
                  <a:cubicBezTo>
                    <a:pt x="2697" y="1689"/>
                    <a:pt x="2634" y="1717"/>
                    <a:pt x="2583" y="1765"/>
                  </a:cubicBezTo>
                  <a:cubicBezTo>
                    <a:pt x="2461" y="1878"/>
                    <a:pt x="2451" y="2065"/>
                    <a:pt x="2560" y="2190"/>
                  </a:cubicBezTo>
                  <a:cubicBezTo>
                    <a:pt x="2592" y="2227"/>
                    <a:pt x="2593" y="2282"/>
                    <a:pt x="2563" y="2320"/>
                  </a:cubicBezTo>
                  <a:cubicBezTo>
                    <a:pt x="2495" y="2407"/>
                    <a:pt x="2417" y="2485"/>
                    <a:pt x="2331" y="2554"/>
                  </a:cubicBezTo>
                  <a:cubicBezTo>
                    <a:pt x="2293" y="2585"/>
                    <a:pt x="2238" y="2584"/>
                    <a:pt x="2201" y="2552"/>
                  </a:cubicBezTo>
                  <a:cubicBezTo>
                    <a:pt x="2148" y="2507"/>
                    <a:pt x="2083" y="2482"/>
                    <a:pt x="2013" y="2480"/>
                  </a:cubicBezTo>
                  <a:cubicBezTo>
                    <a:pt x="1844" y="2472"/>
                    <a:pt x="1708" y="2599"/>
                    <a:pt x="1696" y="2764"/>
                  </a:cubicBezTo>
                  <a:cubicBezTo>
                    <a:pt x="1693" y="2813"/>
                    <a:pt x="1655" y="2853"/>
                    <a:pt x="1606" y="2858"/>
                  </a:cubicBezTo>
                  <a:cubicBezTo>
                    <a:pt x="1550" y="2865"/>
                    <a:pt x="1493" y="2869"/>
                    <a:pt x="1436" y="2869"/>
                  </a:cubicBezTo>
                  <a:close/>
                  <a:moveTo>
                    <a:pt x="1376" y="2662"/>
                  </a:moveTo>
                  <a:cubicBezTo>
                    <a:pt x="1381" y="2663"/>
                    <a:pt x="1387" y="2663"/>
                    <a:pt x="1392" y="2663"/>
                  </a:cubicBezTo>
                  <a:cubicBezTo>
                    <a:pt x="1430" y="2664"/>
                    <a:pt x="1468" y="2664"/>
                    <a:pt x="1506" y="2662"/>
                  </a:cubicBezTo>
                  <a:cubicBezTo>
                    <a:pt x="1563" y="2431"/>
                    <a:pt x="1772" y="2267"/>
                    <a:pt x="2021" y="2275"/>
                  </a:cubicBezTo>
                  <a:cubicBezTo>
                    <a:pt x="2105" y="2278"/>
                    <a:pt x="2188" y="2302"/>
                    <a:pt x="2261" y="2345"/>
                  </a:cubicBezTo>
                  <a:cubicBezTo>
                    <a:pt x="2293" y="2316"/>
                    <a:pt x="2324" y="2285"/>
                    <a:pt x="2353" y="2252"/>
                  </a:cubicBezTo>
                  <a:cubicBezTo>
                    <a:pt x="2230" y="2049"/>
                    <a:pt x="2263" y="1783"/>
                    <a:pt x="2443" y="1615"/>
                  </a:cubicBezTo>
                  <a:cubicBezTo>
                    <a:pt x="2505" y="1557"/>
                    <a:pt x="2581" y="1516"/>
                    <a:pt x="2662" y="1494"/>
                  </a:cubicBezTo>
                  <a:cubicBezTo>
                    <a:pt x="2663" y="1489"/>
                    <a:pt x="2663" y="1483"/>
                    <a:pt x="2663" y="1478"/>
                  </a:cubicBezTo>
                  <a:cubicBezTo>
                    <a:pt x="2664" y="1440"/>
                    <a:pt x="2664" y="1402"/>
                    <a:pt x="2662" y="1364"/>
                  </a:cubicBezTo>
                  <a:cubicBezTo>
                    <a:pt x="2431" y="1307"/>
                    <a:pt x="2267" y="1096"/>
                    <a:pt x="2275" y="850"/>
                  </a:cubicBezTo>
                  <a:cubicBezTo>
                    <a:pt x="2278" y="765"/>
                    <a:pt x="2302" y="682"/>
                    <a:pt x="2345" y="609"/>
                  </a:cubicBezTo>
                  <a:cubicBezTo>
                    <a:pt x="2316" y="577"/>
                    <a:pt x="2285" y="546"/>
                    <a:pt x="2252" y="517"/>
                  </a:cubicBezTo>
                  <a:cubicBezTo>
                    <a:pt x="2049" y="640"/>
                    <a:pt x="1783" y="607"/>
                    <a:pt x="1615" y="427"/>
                  </a:cubicBezTo>
                  <a:cubicBezTo>
                    <a:pt x="1556" y="364"/>
                    <a:pt x="1515" y="289"/>
                    <a:pt x="1494" y="208"/>
                  </a:cubicBezTo>
                  <a:cubicBezTo>
                    <a:pt x="1489" y="207"/>
                    <a:pt x="1483" y="207"/>
                    <a:pt x="1478" y="207"/>
                  </a:cubicBezTo>
                  <a:cubicBezTo>
                    <a:pt x="1440" y="206"/>
                    <a:pt x="1402" y="206"/>
                    <a:pt x="1364" y="208"/>
                  </a:cubicBezTo>
                  <a:cubicBezTo>
                    <a:pt x="1307" y="439"/>
                    <a:pt x="1099" y="603"/>
                    <a:pt x="850" y="595"/>
                  </a:cubicBezTo>
                  <a:cubicBezTo>
                    <a:pt x="763" y="592"/>
                    <a:pt x="682" y="568"/>
                    <a:pt x="609" y="525"/>
                  </a:cubicBezTo>
                  <a:cubicBezTo>
                    <a:pt x="577" y="555"/>
                    <a:pt x="546" y="585"/>
                    <a:pt x="517" y="618"/>
                  </a:cubicBezTo>
                  <a:cubicBezTo>
                    <a:pt x="640" y="821"/>
                    <a:pt x="607" y="1087"/>
                    <a:pt x="427" y="1255"/>
                  </a:cubicBezTo>
                  <a:cubicBezTo>
                    <a:pt x="365" y="1313"/>
                    <a:pt x="289" y="1354"/>
                    <a:pt x="208" y="1376"/>
                  </a:cubicBezTo>
                  <a:cubicBezTo>
                    <a:pt x="208" y="1381"/>
                    <a:pt x="207" y="1387"/>
                    <a:pt x="207" y="1392"/>
                  </a:cubicBezTo>
                  <a:cubicBezTo>
                    <a:pt x="206" y="1430"/>
                    <a:pt x="206" y="1468"/>
                    <a:pt x="208" y="1506"/>
                  </a:cubicBezTo>
                  <a:cubicBezTo>
                    <a:pt x="439" y="1563"/>
                    <a:pt x="603" y="1774"/>
                    <a:pt x="595" y="2020"/>
                  </a:cubicBezTo>
                  <a:cubicBezTo>
                    <a:pt x="592" y="2107"/>
                    <a:pt x="568" y="2188"/>
                    <a:pt x="525" y="2261"/>
                  </a:cubicBezTo>
                  <a:cubicBezTo>
                    <a:pt x="555" y="2293"/>
                    <a:pt x="585" y="2324"/>
                    <a:pt x="618" y="2353"/>
                  </a:cubicBezTo>
                  <a:cubicBezTo>
                    <a:pt x="822" y="2230"/>
                    <a:pt x="1087" y="2263"/>
                    <a:pt x="1255" y="2443"/>
                  </a:cubicBezTo>
                  <a:cubicBezTo>
                    <a:pt x="1314" y="2506"/>
                    <a:pt x="1355" y="2581"/>
                    <a:pt x="1376" y="2662"/>
                  </a:cubicBezTo>
                  <a:close/>
                  <a:moveTo>
                    <a:pt x="1435" y="2049"/>
                  </a:moveTo>
                  <a:cubicBezTo>
                    <a:pt x="1096" y="2049"/>
                    <a:pt x="821" y="1774"/>
                    <a:pt x="821" y="1435"/>
                  </a:cubicBezTo>
                  <a:cubicBezTo>
                    <a:pt x="821" y="1096"/>
                    <a:pt x="1096" y="821"/>
                    <a:pt x="1435" y="821"/>
                  </a:cubicBezTo>
                  <a:cubicBezTo>
                    <a:pt x="1774" y="821"/>
                    <a:pt x="2049" y="1096"/>
                    <a:pt x="2049" y="1435"/>
                  </a:cubicBezTo>
                  <a:cubicBezTo>
                    <a:pt x="2049" y="1774"/>
                    <a:pt x="1774" y="2049"/>
                    <a:pt x="1435" y="2049"/>
                  </a:cubicBezTo>
                  <a:close/>
                  <a:moveTo>
                    <a:pt x="1435" y="1025"/>
                  </a:moveTo>
                  <a:cubicBezTo>
                    <a:pt x="1209" y="1025"/>
                    <a:pt x="1025" y="1209"/>
                    <a:pt x="1025" y="1435"/>
                  </a:cubicBezTo>
                  <a:cubicBezTo>
                    <a:pt x="1025" y="1661"/>
                    <a:pt x="1209" y="1845"/>
                    <a:pt x="1435" y="1845"/>
                  </a:cubicBezTo>
                  <a:cubicBezTo>
                    <a:pt x="1661" y="1845"/>
                    <a:pt x="1845" y="1661"/>
                    <a:pt x="1845" y="1435"/>
                  </a:cubicBezTo>
                  <a:cubicBezTo>
                    <a:pt x="1845" y="1209"/>
                    <a:pt x="1661" y="1025"/>
                    <a:pt x="1435" y="1025"/>
                  </a:cubicBezTo>
                  <a:close/>
                  <a:moveTo>
                    <a:pt x="1435" y="1025"/>
                  </a:moveTo>
                  <a:cubicBezTo>
                    <a:pt x="1435" y="1025"/>
                    <a:pt x="1435" y="1025"/>
                    <a:pt x="1435" y="10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768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0FB0E-663D-D25D-D54E-FDC842D83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雷达图&#10;&#10;AI 生成的内容可能不正确。">
            <a:extLst>
              <a:ext uri="{FF2B5EF4-FFF2-40B4-BE49-F238E27FC236}">
                <a16:creationId xmlns:a16="http://schemas.microsoft.com/office/drawing/2014/main" id="{4D3615B4-1713-4470-906F-FC14F06A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871" y="1006900"/>
            <a:ext cx="3539129" cy="6066278"/>
          </a:xfrm>
          <a:prstGeom prst="rect">
            <a:avLst/>
          </a:prstGeom>
        </p:spPr>
      </p:pic>
      <p:sp>
        <p:nvSpPr>
          <p:cNvPr id="2" name="文本占位符 43">
            <a:extLst>
              <a:ext uri="{FF2B5EF4-FFF2-40B4-BE49-F238E27FC236}">
                <a16:creationId xmlns:a16="http://schemas.microsoft.com/office/drawing/2014/main" id="{61074E8D-8100-42A7-951A-F95C1DB1FCBA}"/>
              </a:ext>
            </a:extLst>
          </p:cNvPr>
          <p:cNvSpPr txBox="1">
            <a:spLocks/>
          </p:cNvSpPr>
          <p:nvPr/>
        </p:nvSpPr>
        <p:spPr>
          <a:xfrm>
            <a:off x="149695" y="1075426"/>
            <a:ext cx="5106667" cy="431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6874A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项目定位：开源生态智能分析平台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4A6464-CAF0-D84D-4B14-B614EEFA1D3E}"/>
              </a:ext>
            </a:extLst>
          </p:cNvPr>
          <p:cNvSpPr/>
          <p:nvPr/>
        </p:nvSpPr>
        <p:spPr>
          <a:xfrm>
            <a:off x="270666" y="1580424"/>
            <a:ext cx="8956802" cy="1311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在此背景下，本项目（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OpenVista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）定位为 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GitHub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仓库生态画像分析预测平台” ，专注于通过整合多源数据、应用 数据可视化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+ AI +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时间序列分析 技术，为开发者、项目维护者和研究者提供一个全面、智能、易用的项目分析工具。通过补充文本语义数据维度、强化指标预测、趋势归因分析、优化自然语言交互体验，旨在解决当前开源项目分析中“数据碎片化、解读浅层化、使用门槛高”的核心痛点，为开源社区的透明化运营与可持续发展提供技术支撑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图形">
            <a:extLst>
              <a:ext uri="{FF2B5EF4-FFF2-40B4-BE49-F238E27FC236}">
                <a16:creationId xmlns:a16="http://schemas.microsoft.com/office/drawing/2014/main" id="{287203CA-29E9-103D-D748-5EF314E468A9}"/>
              </a:ext>
            </a:extLst>
          </p:cNvPr>
          <p:cNvSpPr/>
          <p:nvPr/>
        </p:nvSpPr>
        <p:spPr>
          <a:xfrm flipH="1">
            <a:off x="270666" y="3107392"/>
            <a:ext cx="45719" cy="720000"/>
          </a:xfrm>
          <a:prstGeom prst="rect">
            <a:avLst/>
          </a:prstGeom>
          <a:solidFill>
            <a:srgbClr val="25CB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" name="图形">
            <a:extLst>
              <a:ext uri="{FF2B5EF4-FFF2-40B4-BE49-F238E27FC236}">
                <a16:creationId xmlns:a16="http://schemas.microsoft.com/office/drawing/2014/main" id="{85E3E537-C947-1C52-A574-D5C922F85AC0}"/>
              </a:ext>
            </a:extLst>
          </p:cNvPr>
          <p:cNvSpPr/>
          <p:nvPr/>
        </p:nvSpPr>
        <p:spPr>
          <a:xfrm flipH="1">
            <a:off x="270666" y="4023021"/>
            <a:ext cx="45719" cy="756000"/>
          </a:xfrm>
          <a:prstGeom prst="rect">
            <a:avLst/>
          </a:prstGeom>
          <a:solidFill>
            <a:srgbClr val="0606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" name="图形">
            <a:extLst>
              <a:ext uri="{FF2B5EF4-FFF2-40B4-BE49-F238E27FC236}">
                <a16:creationId xmlns:a16="http://schemas.microsoft.com/office/drawing/2014/main" id="{8872D803-E6D2-EC11-EB67-C8B5C23DBF31}"/>
              </a:ext>
            </a:extLst>
          </p:cNvPr>
          <p:cNvSpPr/>
          <p:nvPr/>
        </p:nvSpPr>
        <p:spPr>
          <a:xfrm flipH="1">
            <a:off x="273567" y="5060803"/>
            <a:ext cx="45719" cy="46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3673DD-D63B-FE38-0262-F2D27C472443}"/>
              </a:ext>
            </a:extLst>
          </p:cNvPr>
          <p:cNvSpPr/>
          <p:nvPr/>
        </p:nvSpPr>
        <p:spPr>
          <a:xfrm>
            <a:off x="353686" y="3076927"/>
            <a:ext cx="6550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数据整合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OpenDigger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的时序量化数据为骨架，补充从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GitHub API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爬取的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Issue/PR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文本数据（含标签、评论），建模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量化指标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+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语义信息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双塔数据模型；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B2EBC6-72E7-CC8D-3799-E355BCD7F7E6}"/>
              </a:ext>
            </a:extLst>
          </p:cNvPr>
          <p:cNvSpPr/>
          <p:nvPr/>
        </p:nvSpPr>
        <p:spPr>
          <a:xfrm>
            <a:off x="353686" y="4024112"/>
            <a:ext cx="7757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AI 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增强分析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：基于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MaxKB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搭建项目知识库，实现文本数据的结构化存储与检索，并结合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LLM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实现自然语言问答（如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这个仓库是用来做什么的？如何配置这个仓库？对这个仓库进行解释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）、趋势归因（如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活跃度峰值与社区活动的关联分析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64C16B-45E3-724D-0ABA-588F11F357F6}"/>
              </a:ext>
            </a:extLst>
          </p:cNvPr>
          <p:cNvSpPr/>
          <p:nvPr/>
        </p:nvSpPr>
        <p:spPr>
          <a:xfrm>
            <a:off x="353686" y="4997451"/>
            <a:ext cx="7539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可视化与低门槛交互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：通过前端可视化界面呈现多维度指标趋势，并提供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输入仓库名即可触发分析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的一键式操作，降低社区管理者、研究者的使用门槛。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91B807-4AD8-1276-4B0B-F29BAD382F93}"/>
              </a:ext>
            </a:extLst>
          </p:cNvPr>
          <p:cNvSpPr txBox="1"/>
          <p:nvPr/>
        </p:nvSpPr>
        <p:spPr>
          <a:xfrm>
            <a:off x="270666" y="5777071"/>
            <a:ext cx="769848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通过上述创新，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OpenVista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不仅响应了大赛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推动开源工具创新应用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的号召，更填补了现有工具在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量化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+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融合分析上的空白，为开源项目的精细化运营与生态研究提供了全新范式。</a:t>
            </a:r>
          </a:p>
        </p:txBody>
      </p:sp>
    </p:spTree>
    <p:extLst>
      <p:ext uri="{BB962C8B-B14F-4D97-AF65-F5344CB8AC3E}">
        <p14:creationId xmlns:p14="http://schemas.microsoft.com/office/powerpoint/2010/main" val="30203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  <p:bldP spid="9" grpId="0" animBg="1"/>
      <p:bldP spid="10" grpId="0"/>
      <p:bldP spid="11" grpId="0"/>
      <p:bldP spid="12" grpId="0" build="allAtOnce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1B182-8B21-AA22-2E73-B52DC5268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483551-9E42-C617-C13B-EA4429F97DAA}"/>
              </a:ext>
            </a:extLst>
          </p:cNvPr>
          <p:cNvSpPr txBox="1"/>
          <p:nvPr/>
        </p:nvSpPr>
        <p:spPr>
          <a:xfrm>
            <a:off x="738463" y="1173694"/>
            <a:ext cx="10368437" cy="883768"/>
          </a:xfrm>
          <a:prstGeom prst="rect">
            <a:avLst/>
          </a:prstGeom>
          <a:ln>
            <a:solidFill>
              <a:srgbClr val="6874A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依托 </a:t>
            </a:r>
            <a:r>
              <a:rPr lang="en-US" altLang="zh-CN" b="1" kern="100" dirty="0" err="1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b="1" kern="100" dirty="0" err="1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的开源能力，构建“数据采集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智能分析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可视化交互”全链路平台，实现开源项目生态的 “可感知、可预测、可解释”，具体包括：</a:t>
            </a:r>
            <a:endParaRPr lang="en-US" altLang="zh-CN" b="1" kern="100" dirty="0">
              <a:solidFill>
                <a:srgbClr val="6874A4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86C0044-33F6-57C0-685D-842372775587}"/>
              </a:ext>
            </a:extLst>
          </p:cNvPr>
          <p:cNvGrpSpPr/>
          <p:nvPr/>
        </p:nvGrpSpPr>
        <p:grpSpPr>
          <a:xfrm>
            <a:off x="451571" y="2313641"/>
            <a:ext cx="11027013" cy="1316117"/>
            <a:chOff x="1391542" y="1978764"/>
            <a:chExt cx="3507935" cy="879540"/>
          </a:xfrm>
        </p:grpSpPr>
        <p:sp>
          <p:nvSpPr>
            <p:cNvPr id="39" name="文本框 50">
              <a:extLst>
                <a:ext uri="{FF2B5EF4-FFF2-40B4-BE49-F238E27FC236}">
                  <a16:creationId xmlns:a16="http://schemas.microsoft.com/office/drawing/2014/main" id="{41FA1064-3B2A-C38E-CB51-AE36A3E3705F}"/>
                </a:ext>
              </a:extLst>
            </p:cNvPr>
            <p:cNvSpPr txBox="1"/>
            <p:nvPr/>
          </p:nvSpPr>
          <p:spPr>
            <a:xfrm>
              <a:off x="2196159" y="1978764"/>
              <a:ext cx="2703318" cy="87954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lnSpcReduction="10000"/>
            </a:bodyPr>
            <a:lstStyle/>
            <a:p>
              <a:pPr lvl="0"/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在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OpenDigger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提供的量化指标基础上，筛选并整合我们所核心关注的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16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项时序指标（含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OpenRank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、活跃度、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Star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增量、贡献者相关、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Issue/PR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相关等），新增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Issue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分类统计（功能需求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/ Bug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修复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/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社区咨询）、文本关键词提取（项目描述、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Issue/PR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内容）、情感倾向分析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3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类语义指标，形成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“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核心时序量化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+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文本语义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”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的多维度项目画像，适配模型多模态输入需求。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262D41F-7C92-E2CA-3A6B-D497E5B20CE3}"/>
                </a:ext>
              </a:extLst>
            </p:cNvPr>
            <p:cNvSpPr/>
            <p:nvPr/>
          </p:nvSpPr>
          <p:spPr>
            <a:xfrm>
              <a:off x="1391542" y="2291425"/>
              <a:ext cx="717974" cy="189765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lvl="0" algn="ctr"/>
              <a:r>
                <a:rPr lang="zh-CN" altLang="zh-CN" sz="2200" b="1" dirty="0">
                  <a:solidFill>
                    <a:srgbClr val="86868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数据维度扩展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DDD6BB0-B807-8F98-630E-725E89AF05AE}"/>
              </a:ext>
            </a:extLst>
          </p:cNvPr>
          <p:cNvGrpSpPr/>
          <p:nvPr/>
        </p:nvGrpSpPr>
        <p:grpSpPr>
          <a:xfrm>
            <a:off x="411601" y="3705367"/>
            <a:ext cx="11022160" cy="1764039"/>
            <a:chOff x="1378313" y="1667213"/>
            <a:chExt cx="3506391" cy="1178879"/>
          </a:xfrm>
        </p:grpSpPr>
        <p:sp>
          <p:nvSpPr>
            <p:cNvPr id="37" name="文本框 48">
              <a:extLst>
                <a:ext uri="{FF2B5EF4-FFF2-40B4-BE49-F238E27FC236}">
                  <a16:creationId xmlns:a16="http://schemas.microsoft.com/office/drawing/2014/main" id="{7F87F5BF-FEF0-CBB2-5A1E-B5ADEC538974}"/>
                </a:ext>
              </a:extLst>
            </p:cNvPr>
            <p:cNvSpPr txBox="1"/>
            <p:nvPr/>
          </p:nvSpPr>
          <p:spPr>
            <a:xfrm>
              <a:off x="2194312" y="1667213"/>
              <a:ext cx="2690392" cy="1178879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基于多模态时序预测架构（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Transformer Encoder 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处理时序数据 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+ 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DistilBERT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编码文本信息 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+ 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自适应融合机制），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实现对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16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项核心指标的未来趋势预测（目标预测时长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32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个月）；同时结合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LLM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归因能力，自动生成自然语言解释报告，清晰呈现预测结果与归因逻辑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  <a:r>
                <a:rPr lang="zh-CN" altLang="en-US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CHAOSS</a:t>
              </a:r>
              <a:r>
                <a:rPr lang="zh-CN" altLang="en-US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Community Health Analytics for Open Source Software</a:t>
              </a:r>
              <a:r>
                <a:rPr lang="zh-CN" altLang="en-US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）开源社区健康评估框架，构建标准化、体系化的项目健康度量化评估体系，为开源项目提供可落地的健康状态诊断与优化指引。</a:t>
              </a:r>
              <a:endPara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4E16FEB-F40B-C112-682E-46B340FA2084}"/>
                </a:ext>
              </a:extLst>
            </p:cNvPr>
            <p:cNvSpPr/>
            <p:nvPr/>
          </p:nvSpPr>
          <p:spPr>
            <a:xfrm>
              <a:off x="1378313" y="2089474"/>
              <a:ext cx="731203" cy="248284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68778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分析能力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68778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提升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008590E-8FA9-6CA4-98A4-8A12CCF709F5}"/>
              </a:ext>
            </a:extLst>
          </p:cNvPr>
          <p:cNvGrpSpPr/>
          <p:nvPr/>
        </p:nvGrpSpPr>
        <p:grpSpPr>
          <a:xfrm>
            <a:off x="350909" y="5768064"/>
            <a:ext cx="11143544" cy="1220451"/>
            <a:chOff x="1362781" y="1767510"/>
            <a:chExt cx="3545006" cy="815608"/>
          </a:xfrm>
        </p:grpSpPr>
        <p:sp>
          <p:nvSpPr>
            <p:cNvPr id="35" name="文本框 46">
              <a:extLst>
                <a:ext uri="{FF2B5EF4-FFF2-40B4-BE49-F238E27FC236}">
                  <a16:creationId xmlns:a16="http://schemas.microsoft.com/office/drawing/2014/main" id="{033EA696-77C3-7911-ADD3-C714D9718B7A}"/>
                </a:ext>
              </a:extLst>
            </p:cNvPr>
            <p:cNvSpPr txBox="1"/>
            <p:nvPr/>
          </p:nvSpPr>
          <p:spPr>
            <a:xfrm>
              <a:off x="2187850" y="1767510"/>
              <a:ext cx="2719937" cy="81560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lvl="0"/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基于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MaxKB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构建开源项目专属知识库，支持用户通过自然语言提问获取定制化分析结果以及解释情况（如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“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列出近半年最多被提及的项目改进建议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”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），将技术门槛降低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，推动开源数据工具的普惠化。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CB59056-989F-3EBA-5E98-3490FDA54205}"/>
                </a:ext>
              </a:extLst>
            </p:cNvPr>
            <p:cNvSpPr/>
            <p:nvPr/>
          </p:nvSpPr>
          <p:spPr>
            <a:xfrm>
              <a:off x="1362781" y="1867537"/>
              <a:ext cx="775497" cy="30777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工具链创新</a:t>
              </a: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D0A919F-E8EF-4FA4-FDFF-96CF6578AF53}"/>
              </a:ext>
            </a:extLst>
          </p:cNvPr>
          <p:cNvCxnSpPr>
            <a:cxnSpLocks/>
          </p:cNvCxnSpPr>
          <p:nvPr/>
        </p:nvCxnSpPr>
        <p:spPr>
          <a:xfrm>
            <a:off x="451570" y="3629758"/>
            <a:ext cx="2256914" cy="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20000"/>
                <a:lumOff val="80000"/>
              </a:srgbClr>
            </a:solidFill>
            <a:prstDash val="solid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5A59530-125C-30B2-C4AB-378AA4D9C07B}"/>
              </a:ext>
            </a:extLst>
          </p:cNvPr>
          <p:cNvCxnSpPr>
            <a:cxnSpLocks/>
          </p:cNvCxnSpPr>
          <p:nvPr/>
        </p:nvCxnSpPr>
        <p:spPr>
          <a:xfrm>
            <a:off x="451570" y="5480411"/>
            <a:ext cx="2256914" cy="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20000"/>
                <a:lumOff val="80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8920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EECC8-E43B-C031-F43A-657F55553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654B49-91AF-B0D0-D491-F799D8B64F19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chemeClr val="bg1"/>
                </a:solidFill>
                <a:latin typeface="思源宋体 Heavy"/>
                <a:ea typeface="思源宋体 Heavy"/>
              </a:rPr>
              <a:t>技术架构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92C8D2-59CA-1219-4BD8-9D36D725855C}"/>
              </a:ext>
            </a:extLst>
          </p:cNvPr>
          <p:cNvSpPr txBox="1"/>
          <p:nvPr/>
        </p:nvSpPr>
        <p:spPr>
          <a:xfrm>
            <a:off x="2901589" y="2414064"/>
            <a:ext cx="63888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</a:t>
            </a:r>
            <a:r>
              <a:rPr lang="en-US" altLang="zh-CN" sz="4400" dirty="0">
                <a:solidFill>
                  <a:schemeClr val="bg1"/>
                </a:solidFill>
                <a:latin typeface="汉仪青云简" panose="00020600040101010101" charset="-122"/>
                <a:ea typeface="沧澜楷体" charset="-122"/>
              </a:rPr>
              <a:t>TWO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沧澜楷体" charset="-122"/>
                <a:ea typeface="沧澜楷体" charset="-122"/>
              </a:rPr>
              <a:t> ——</a:t>
            </a:r>
            <a:endParaRPr lang="zh-CN" altLang="en-US" sz="4400" dirty="0">
              <a:solidFill>
                <a:schemeClr val="bg1"/>
              </a:solidFill>
              <a:latin typeface="沧澜楷体" charset="-122"/>
              <a:ea typeface="沧澜楷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7827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6100" b="1" spc="0" baseline="0" dirty="0">
            <a:solidFill>
              <a:srgbClr val="FFFFFF"/>
            </a:solidFill>
            <a:latin typeface="思源黑体 Bold" panose="020B0200000000000000" pitchFamily="34" charset="-122"/>
            <a:ea typeface="思源黑体 Bold" panose="020B0200000000000000" pitchFamily="34" charset="-122"/>
            <a:sym typeface="微软雅黑" panose="020B0503020204020204" charset="-122"/>
            <a:rtl val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5884</Words>
  <Application>Microsoft Office PowerPoint</Application>
  <PresentationFormat>宽屏</PresentationFormat>
  <Paragraphs>279</Paragraphs>
  <Slides>38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38</vt:i4>
      </vt:variant>
    </vt:vector>
  </HeadingPairs>
  <TitlesOfParts>
    <vt:vector size="59" baseType="lpstr">
      <vt:lpstr>KaTeX_Main</vt:lpstr>
      <vt:lpstr>Noto Sans SC</vt:lpstr>
      <vt:lpstr>Noto Serif SC</vt:lpstr>
      <vt:lpstr>阿里巴巴普惠体 R</vt:lpstr>
      <vt:lpstr>沧澜楷体</vt:lpstr>
      <vt:lpstr>等线</vt:lpstr>
      <vt:lpstr>汉仪青云简</vt:lpstr>
      <vt:lpstr>黑体</vt:lpstr>
      <vt:lpstr>华文楷体</vt:lpstr>
      <vt:lpstr>华文新魏</vt:lpstr>
      <vt:lpstr>思源黑体 Bold</vt:lpstr>
      <vt:lpstr>思源宋体 Heavy</vt:lpstr>
      <vt:lpstr>微软雅黑</vt:lpstr>
      <vt:lpstr>微软雅黑 Light</vt:lpstr>
      <vt:lpstr>Arial</vt:lpstr>
      <vt:lpstr>Cambria Math</vt:lpstr>
      <vt:lpstr>Wingdings</vt:lpstr>
      <vt:lpstr>Office 主题​​</vt:lpstr>
      <vt:lpstr>自定义设计方案</vt:lpstr>
      <vt:lpstr>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Minimalist 简</dc:creator>
  <cp:lastModifiedBy>婧秋 王</cp:lastModifiedBy>
  <cp:revision>15</cp:revision>
  <dcterms:created xsi:type="dcterms:W3CDTF">2025-09-18T09:12:25Z</dcterms:created>
  <dcterms:modified xsi:type="dcterms:W3CDTF">2026-01-22T15:25:05Z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5A49194E02C1C090F9CCCB68C5DEEDEE_43</vt:lpwstr>
  </property>
  <property fmtid="{D5CDD505-2E9C-101B-9397-08002B2CF9AE}" pid="3" name="KSOProductBuildVer">
    <vt:lpwstr>2052-6.2.2.8394</vt:lpwstr>
  </property>
</Properties>
</file>